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1" r:id="rId5"/>
    <p:sldId id="262" r:id="rId6"/>
    <p:sldId id="272" r:id="rId7"/>
    <p:sldId id="260" r:id="rId8"/>
    <p:sldId id="263" r:id="rId9"/>
    <p:sldId id="278" r:id="rId10"/>
    <p:sldId id="276" r:id="rId11"/>
    <p:sldId id="265" r:id="rId12"/>
    <p:sldId id="271" r:id="rId13"/>
    <p:sldId id="274" r:id="rId14"/>
    <p:sldId id="275" r:id="rId15"/>
    <p:sldId id="273" r:id="rId16"/>
    <p:sldId id="257" r:id="rId17"/>
    <p:sldId id="270" r:id="rId18"/>
    <p:sldId id="267" r:id="rId19"/>
    <p:sldId id="264" r:id="rId20"/>
    <p:sldId id="269" r:id="rId21"/>
  </p:sldIdLst>
  <p:sldSz cx="18288000" cy="10287000"/>
  <p:notesSz cx="6858000" cy="9144000"/>
  <p:embeddedFontLst>
    <p:embeddedFont>
      <p:font typeface="Century" panose="02040604050505020304" pitchFamily="18" charset="0"/>
      <p:regular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Glacial Indifference" panose="020B0604020202020204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egoe Script" panose="030B0504020000000003" pitchFamily="66" charset="0"/>
      <p:regular r:id="rId37"/>
      <p:bold r:id="rId38"/>
    </p:embeddedFont>
    <p:embeddedFont>
      <p:font typeface="Brice BoldCondensed" panose="020B0604020202020204" charset="0"/>
      <p:regular r:id="rId39"/>
    </p:embeddedFont>
    <p:embeddedFont>
      <p:font typeface="Glacial Indifference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1111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8E888-5711-40A1-9397-7BD0D11ADECE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5223-59AD-4953-9A96-915E23754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66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svg"/><Relationship Id="rId21" Type="http://schemas.openxmlformats.org/officeDocument/2006/relationships/image" Target="NULL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6.sv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svg"/><Relationship Id="rId7" Type="http://schemas.openxmlformats.org/officeDocument/2006/relationships/image" Target="../media/image1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7.svg"/><Relationship Id="rId10" Type="http://schemas.openxmlformats.org/officeDocument/2006/relationships/image" Target="../media/image37.jp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svg"/><Relationship Id="rId7" Type="http://schemas.openxmlformats.org/officeDocument/2006/relationships/image" Target="../media/image4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2.sv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3.sv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jpg"/><Relationship Id="rId10" Type="http://schemas.openxmlformats.org/officeDocument/2006/relationships/image" Target="../media/image29.sv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2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5640" y="1947566"/>
            <a:ext cx="3191681" cy="9095465"/>
          </a:xfrm>
          <a:custGeom>
            <a:avLst/>
            <a:gdLst/>
            <a:ahLst/>
            <a:cxnLst/>
            <a:rect l="l" t="t" r="r" b="b"/>
            <a:pathLst>
              <a:path w="3191681" h="9095465">
                <a:moveTo>
                  <a:pt x="0" y="0"/>
                </a:moveTo>
                <a:lnTo>
                  <a:pt x="3191682" y="0"/>
                </a:lnTo>
                <a:lnTo>
                  <a:pt x="3191682" y="9095465"/>
                </a:lnTo>
                <a:lnTo>
                  <a:pt x="0" y="9095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0997" y="-2288959"/>
            <a:ext cx="6554078" cy="7432459"/>
          </a:xfrm>
          <a:custGeom>
            <a:avLst/>
            <a:gdLst/>
            <a:ahLst/>
            <a:cxnLst/>
            <a:rect l="l" t="t" r="r" b="b"/>
            <a:pathLst>
              <a:path w="6554078" h="7432459">
                <a:moveTo>
                  <a:pt x="0" y="0"/>
                </a:moveTo>
                <a:lnTo>
                  <a:pt x="6554078" y="0"/>
                </a:lnTo>
                <a:lnTo>
                  <a:pt x="6554078" y="7432459"/>
                </a:lnTo>
                <a:lnTo>
                  <a:pt x="0" y="7432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10760">
            <a:off x="12728435" y="-2616584"/>
            <a:ext cx="5805227" cy="7459988"/>
          </a:xfrm>
          <a:custGeom>
            <a:avLst/>
            <a:gdLst/>
            <a:ahLst/>
            <a:cxnLst/>
            <a:rect l="l" t="t" r="r" b="b"/>
            <a:pathLst>
              <a:path w="5805227" h="7459988">
                <a:moveTo>
                  <a:pt x="0" y="0"/>
                </a:moveTo>
                <a:lnTo>
                  <a:pt x="5805227" y="0"/>
                </a:lnTo>
                <a:lnTo>
                  <a:pt x="5805227" y="7459987"/>
                </a:lnTo>
                <a:lnTo>
                  <a:pt x="0" y="7459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8534400" y="6215072"/>
            <a:ext cx="9380686" cy="4468618"/>
          </a:xfrm>
          <a:custGeom>
            <a:avLst/>
            <a:gdLst/>
            <a:ahLst/>
            <a:cxnLst/>
            <a:rect l="l" t="t" r="r" b="b"/>
            <a:pathLst>
              <a:path w="9380686" h="4468618">
                <a:moveTo>
                  <a:pt x="0" y="4468618"/>
                </a:moveTo>
                <a:lnTo>
                  <a:pt x="9380687" y="4468618"/>
                </a:lnTo>
                <a:lnTo>
                  <a:pt x="9380687" y="0"/>
                </a:lnTo>
                <a:lnTo>
                  <a:pt x="0" y="0"/>
                </a:lnTo>
                <a:lnTo>
                  <a:pt x="0" y="44686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60211" y="2945323"/>
            <a:ext cx="13967579" cy="4520416"/>
          </a:xfrm>
          <a:custGeom>
            <a:avLst/>
            <a:gdLst/>
            <a:ahLst/>
            <a:cxnLst/>
            <a:rect l="l" t="t" r="r" b="b"/>
            <a:pathLst>
              <a:path w="13967579" h="4520416">
                <a:moveTo>
                  <a:pt x="0" y="0"/>
                </a:moveTo>
                <a:lnTo>
                  <a:pt x="13967578" y="0"/>
                </a:lnTo>
                <a:lnTo>
                  <a:pt x="13967578" y="4520416"/>
                </a:lnTo>
                <a:lnTo>
                  <a:pt x="0" y="4520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3238827"/>
            <a:ext cx="134112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Особистісний розвиток педагога в контексті реалізації основних засад професійного стандарту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525691" y="432380"/>
            <a:ext cx="3236618" cy="2945323"/>
          </a:xfrm>
          <a:custGeom>
            <a:avLst/>
            <a:gdLst/>
            <a:ahLst/>
            <a:cxnLst/>
            <a:rect l="l" t="t" r="r" b="b"/>
            <a:pathLst>
              <a:path w="3236618" h="2945323">
                <a:moveTo>
                  <a:pt x="0" y="0"/>
                </a:moveTo>
                <a:lnTo>
                  <a:pt x="3236618" y="0"/>
                </a:lnTo>
                <a:lnTo>
                  <a:pt x="3236618" y="2945322"/>
                </a:lnTo>
                <a:lnTo>
                  <a:pt x="0" y="2945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83610" y="7195965"/>
            <a:ext cx="10320780" cy="2101686"/>
          </a:xfrm>
          <a:custGeom>
            <a:avLst/>
            <a:gdLst/>
            <a:ahLst/>
            <a:cxnLst/>
            <a:rect l="l" t="t" r="r" b="b"/>
            <a:pathLst>
              <a:path w="10320780" h="2101686">
                <a:moveTo>
                  <a:pt x="0" y="0"/>
                </a:moveTo>
                <a:lnTo>
                  <a:pt x="10320780" y="0"/>
                </a:lnTo>
                <a:lnTo>
                  <a:pt x="10320780" y="2101686"/>
                </a:lnTo>
                <a:lnTo>
                  <a:pt x="0" y="2101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Прямоугольник 9"/>
          <p:cNvSpPr/>
          <p:nvPr/>
        </p:nvSpPr>
        <p:spPr>
          <a:xfrm>
            <a:off x="4114800" y="7608481"/>
            <a:ext cx="100584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РОЗВИТОК ПРОФЕСІЙНОЇ КОМПЕТЕНТНОСТІ ВЧИТЕЛЯ – УМОВА УСПІШНОЇ ПРОФЕСІЙНОЇ     </a:t>
            </a:r>
            <a:r>
              <a:rPr lang="uk-U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ДІЯЛЬНОСТІ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uk-UA" b="1" kern="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kern="0" dirty="0">
              <a:solidFill>
                <a:schemeClr val="accent1"/>
              </a:solidFill>
            </a:endParaRPr>
          </a:p>
          <a:p>
            <a:pPr>
              <a:defRPr/>
            </a:pP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1533" y="495299"/>
            <a:ext cx="11752267" cy="3018573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8510475"/>
            <a:ext cx="10620693" cy="2317242"/>
          </a:xfrm>
          <a:custGeom>
            <a:avLst/>
            <a:gdLst/>
            <a:ahLst/>
            <a:cxnLst/>
            <a:rect l="l" t="t" r="r" b="b"/>
            <a:pathLst>
              <a:path w="10620693" h="2317242">
                <a:moveTo>
                  <a:pt x="0" y="0"/>
                </a:moveTo>
                <a:lnTo>
                  <a:pt x="10620693" y="0"/>
                </a:lnTo>
                <a:lnTo>
                  <a:pt x="10620693" y="2317242"/>
                </a:lnTo>
                <a:lnTo>
                  <a:pt x="0" y="231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73297" y="-839647"/>
            <a:ext cx="3181671" cy="4768171"/>
          </a:xfrm>
          <a:custGeom>
            <a:avLst/>
            <a:gdLst/>
            <a:ahLst/>
            <a:cxnLst/>
            <a:rect l="l" t="t" r="r" b="b"/>
            <a:pathLst>
              <a:path w="3181671" h="4768171">
                <a:moveTo>
                  <a:pt x="0" y="0"/>
                </a:moveTo>
                <a:lnTo>
                  <a:pt x="3181670" y="0"/>
                </a:lnTo>
                <a:lnTo>
                  <a:pt x="3181670" y="4768171"/>
                </a:lnTo>
                <a:lnTo>
                  <a:pt x="0" y="4768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3999" y="3367523"/>
            <a:ext cx="9144001" cy="4900177"/>
            <a:chOff x="-633351" y="-47625"/>
            <a:chExt cx="4813465" cy="1594604"/>
          </a:xfrm>
        </p:grpSpPr>
        <p:sp>
          <p:nvSpPr>
            <p:cNvPr id="6" name="Freeform 6"/>
            <p:cNvSpPr/>
            <p:nvPr/>
          </p:nvSpPr>
          <p:spPr>
            <a:xfrm>
              <a:off x="-633351" y="0"/>
              <a:ext cx="4813465" cy="1546979"/>
            </a:xfrm>
            <a:custGeom>
              <a:avLst/>
              <a:gdLst/>
              <a:ahLst/>
              <a:cxnLst/>
              <a:rect l="l" t="t" r="r" b="b"/>
              <a:pathLst>
                <a:path w="4180114" h="1546979">
                  <a:moveTo>
                    <a:pt x="26781" y="0"/>
                  </a:moveTo>
                  <a:lnTo>
                    <a:pt x="4153333" y="0"/>
                  </a:lnTo>
                  <a:cubicBezTo>
                    <a:pt x="4168124" y="0"/>
                    <a:pt x="4180114" y="11990"/>
                    <a:pt x="4180114" y="26781"/>
                  </a:cubicBezTo>
                  <a:lnTo>
                    <a:pt x="4180114" y="1520198"/>
                  </a:lnTo>
                  <a:cubicBezTo>
                    <a:pt x="4180114" y="1527301"/>
                    <a:pt x="4177293" y="1534113"/>
                    <a:pt x="4172270" y="1539135"/>
                  </a:cubicBezTo>
                  <a:cubicBezTo>
                    <a:pt x="4167248" y="1544158"/>
                    <a:pt x="4160436" y="1546979"/>
                    <a:pt x="4153333" y="1546979"/>
                  </a:cubicBezTo>
                  <a:lnTo>
                    <a:pt x="26781" y="1546979"/>
                  </a:lnTo>
                  <a:cubicBezTo>
                    <a:pt x="11990" y="1546979"/>
                    <a:pt x="0" y="1534989"/>
                    <a:pt x="0" y="1520198"/>
                  </a:cubicBezTo>
                  <a:lnTo>
                    <a:pt x="0" y="26781"/>
                  </a:lnTo>
                  <a:cubicBezTo>
                    <a:pt x="0" y="11990"/>
                    <a:pt x="11990" y="0"/>
                    <a:pt x="2678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80114" cy="1594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07107" y="574534"/>
            <a:ext cx="881814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Професійні  компетентності вчителя </a:t>
            </a:r>
            <a:r>
              <a:rPr lang="uk-UA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новим </a:t>
            </a:r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професійним стандартом </a:t>
            </a:r>
            <a:endParaRPr lang="en-US" sz="44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5000" y="4009796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Проєктувальна</a:t>
            </a:r>
            <a:endParaRPr lang="uk-UA" sz="2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Прогностична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Організаційна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Оцінювально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-аналітична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Інноваційна </a:t>
            </a:r>
            <a:endParaRPr lang="uk-UA" sz="2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Здатність </a:t>
            </a: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до навчання 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упродовж життя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Рефлексивна</a:t>
            </a:r>
            <a:endParaRPr lang="uk-UA" sz="2800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1295400" y="3848100"/>
            <a:ext cx="6397502" cy="4800600"/>
            <a:chOff x="0" y="0"/>
            <a:chExt cx="4180114" cy="1546979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180114" cy="1546979"/>
            </a:xfrm>
            <a:custGeom>
              <a:avLst/>
              <a:gdLst/>
              <a:ahLst/>
              <a:cxnLst/>
              <a:rect l="l" t="t" r="r" b="b"/>
              <a:pathLst>
                <a:path w="4180114" h="1546979">
                  <a:moveTo>
                    <a:pt x="26781" y="0"/>
                  </a:moveTo>
                  <a:lnTo>
                    <a:pt x="4153333" y="0"/>
                  </a:lnTo>
                  <a:cubicBezTo>
                    <a:pt x="4168124" y="0"/>
                    <a:pt x="4180114" y="11990"/>
                    <a:pt x="4180114" y="26781"/>
                  </a:cubicBezTo>
                  <a:lnTo>
                    <a:pt x="4180114" y="1520198"/>
                  </a:lnTo>
                  <a:cubicBezTo>
                    <a:pt x="4180114" y="1527301"/>
                    <a:pt x="4177293" y="1534113"/>
                    <a:pt x="4172270" y="1539135"/>
                  </a:cubicBezTo>
                  <a:cubicBezTo>
                    <a:pt x="4167248" y="1544158"/>
                    <a:pt x="4160436" y="1546979"/>
                    <a:pt x="4153333" y="1546979"/>
                  </a:cubicBezTo>
                  <a:lnTo>
                    <a:pt x="26781" y="1546979"/>
                  </a:lnTo>
                  <a:cubicBezTo>
                    <a:pt x="11990" y="1546979"/>
                    <a:pt x="0" y="1534989"/>
                    <a:pt x="0" y="1520198"/>
                  </a:cubicBezTo>
                  <a:lnTo>
                    <a:pt x="0" y="26781"/>
                  </a:lnTo>
                  <a:cubicBezTo>
                    <a:pt x="0" y="11990"/>
                    <a:pt x="11990" y="0"/>
                    <a:pt x="2678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47625"/>
              <a:ext cx="4180114" cy="1594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05084" y="4225239"/>
            <a:ext cx="59450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Мовно-комунікативна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Предметно-методична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Інформаційно-цифрова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Психологічна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err="1">
                <a:solidFill>
                  <a:srgbClr val="008000"/>
                </a:solidFill>
                <a:latin typeface="Bookman Old Style" panose="02050604050505020204" pitchFamily="18" charset="0"/>
              </a:rPr>
              <a:t>Емоційно-естична</a:t>
            </a: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Педагогічне 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партнерство </a:t>
            </a:r>
            <a:endParaRPr lang="uk-UA" sz="2800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err="1">
                <a:solidFill>
                  <a:srgbClr val="008000"/>
                </a:solidFill>
                <a:latin typeface="Bookman Old Style" panose="02050604050505020204" pitchFamily="18" charset="0"/>
              </a:rPr>
              <a:t>Здоров</a:t>
            </a:r>
            <a:r>
              <a:rPr lang="en-US" sz="2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’</a:t>
            </a:r>
            <a:r>
              <a:rPr lang="uk-UA" sz="2800" b="1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язбережувальна</a:t>
            </a:r>
            <a:endParaRPr lang="uk-UA" sz="2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Інклюзивна </a:t>
            </a:r>
            <a:endParaRPr lang="uk-UA" sz="2800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1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A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0284" y="3856779"/>
            <a:ext cx="5793302" cy="6911749"/>
          </a:xfrm>
          <a:custGeom>
            <a:avLst/>
            <a:gdLst/>
            <a:ahLst/>
            <a:cxnLst/>
            <a:rect l="l" t="t" r="r" b="b"/>
            <a:pathLst>
              <a:path w="5793302" h="6911749">
                <a:moveTo>
                  <a:pt x="0" y="0"/>
                </a:moveTo>
                <a:lnTo>
                  <a:pt x="5793302" y="0"/>
                </a:lnTo>
                <a:lnTo>
                  <a:pt x="5793302" y="6911748"/>
                </a:lnTo>
                <a:lnTo>
                  <a:pt x="0" y="6911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5876" y="-752883"/>
            <a:ext cx="7611639" cy="8372802"/>
          </a:xfrm>
          <a:custGeom>
            <a:avLst/>
            <a:gdLst/>
            <a:ahLst/>
            <a:cxnLst/>
            <a:rect l="l" t="t" r="r" b="b"/>
            <a:pathLst>
              <a:path w="7611639" h="8372802">
                <a:moveTo>
                  <a:pt x="0" y="0"/>
                </a:moveTo>
                <a:lnTo>
                  <a:pt x="7611638" y="0"/>
                </a:lnTo>
                <a:lnTo>
                  <a:pt x="7611638" y="8372802"/>
                </a:lnTo>
                <a:lnTo>
                  <a:pt x="0" y="8372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486961"/>
            <a:chOff x="0" y="0"/>
            <a:chExt cx="4274726" cy="22352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235249"/>
            </a:xfrm>
            <a:custGeom>
              <a:avLst/>
              <a:gdLst/>
              <a:ahLst/>
              <a:cxnLst/>
              <a:rect l="l" t="t" r="r" b="b"/>
              <a:pathLst>
                <a:path w="4274726" h="223524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10922"/>
                  </a:lnTo>
                  <a:cubicBezTo>
                    <a:pt x="4274726" y="2224358"/>
                    <a:pt x="4263834" y="2235249"/>
                    <a:pt x="4250399" y="2235249"/>
                  </a:cubicBezTo>
                  <a:lnTo>
                    <a:pt x="24327" y="2235249"/>
                  </a:lnTo>
                  <a:cubicBezTo>
                    <a:pt x="10891" y="2235249"/>
                    <a:pt x="0" y="2224358"/>
                    <a:pt x="0" y="221092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8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355579" y="504686"/>
            <a:ext cx="3236732" cy="1294693"/>
          </a:xfrm>
          <a:custGeom>
            <a:avLst/>
            <a:gdLst/>
            <a:ahLst/>
            <a:cxnLst/>
            <a:rect l="l" t="t" r="r" b="b"/>
            <a:pathLst>
              <a:path w="3236732" h="1294693">
                <a:moveTo>
                  <a:pt x="0" y="0"/>
                </a:moveTo>
                <a:lnTo>
                  <a:pt x="3236732" y="0"/>
                </a:lnTo>
                <a:lnTo>
                  <a:pt x="3236732" y="1294693"/>
                </a:lnTo>
                <a:lnTo>
                  <a:pt x="0" y="1294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39926" y="4545840"/>
            <a:ext cx="5044478" cy="3937896"/>
            <a:chOff x="0" y="0"/>
            <a:chExt cx="1358130" cy="10602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93817" y="4800655"/>
            <a:ext cx="42854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</a:t>
            </a:r>
            <a:r>
              <a:rPr lang="uk-UA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читель </a:t>
            </a:r>
            <a:r>
              <a:rPr lang="uk-UA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визначає умови та ресурси професійного розвитку впродовж життя, взаємодіє з іншими вчителями на засадах партнерства та підтримки- у межах наставництва, </a:t>
            </a:r>
            <a:r>
              <a:rPr lang="uk-UA" alt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супервізії</a:t>
            </a:r>
            <a:r>
              <a:rPr lang="uk-UA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тощо.</a:t>
            </a:r>
            <a:endParaRPr lang="uk-UA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03467" y="3629195"/>
            <a:ext cx="4419561" cy="1014398"/>
            <a:chOff x="0" y="0"/>
            <a:chExt cx="1189883" cy="2731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9883" cy="273107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DEAF8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76871" y="3760149"/>
            <a:ext cx="42023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Здатність до навчання впродовж життя</a:t>
            </a:r>
            <a:endParaRPr lang="en-US" sz="2400" dirty="0">
              <a:solidFill>
                <a:srgbClr val="002060"/>
              </a:solidFill>
              <a:latin typeface="Glacial Indifference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621552" y="4545840"/>
            <a:ext cx="5044478" cy="3937896"/>
            <a:chOff x="0" y="0"/>
            <a:chExt cx="1358130" cy="10602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EAF8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885094" y="5092697"/>
            <a:ext cx="45809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</a:t>
            </a:r>
            <a:r>
              <a:rPr lang="uk-UA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изначає </a:t>
            </a:r>
            <a:r>
              <a:rPr lang="uk-UA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індивідуальні професійні </a:t>
            </a:r>
            <a:r>
              <a:rPr lang="uk-UA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потреби.</a:t>
            </a:r>
            <a:endParaRPr lang="uk-UA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6885093" y="3629195"/>
            <a:ext cx="4419561" cy="1014398"/>
            <a:chOff x="0" y="0"/>
            <a:chExt cx="1189883" cy="2731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89883" cy="273107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101842" y="3828289"/>
            <a:ext cx="3986061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Рефлексивна</a:t>
            </a:r>
            <a:endParaRPr lang="en-US" sz="2400" dirty="0">
              <a:solidFill>
                <a:srgbClr val="002060"/>
              </a:solidFill>
              <a:latin typeface="Glacial Indifference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2003596" y="4545840"/>
            <a:ext cx="5044478" cy="3937896"/>
            <a:chOff x="0" y="0"/>
            <a:chExt cx="1358130" cy="10602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267136" y="5092697"/>
            <a:ext cx="441956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18"/>
              </a:lnSpc>
            </a:pPr>
            <a:r>
              <a:rPr lang="uk-UA" altLang="ru-RU" sz="2400" b="1" dirty="0" smtClean="0">
                <a:latin typeface="Bookman Old Style" panose="02050604050505020204" pitchFamily="18" charset="0"/>
              </a:rPr>
              <a:t>ефективно </a:t>
            </a:r>
            <a:r>
              <a:rPr lang="uk-UA" altLang="ru-RU" sz="2400" b="1" dirty="0">
                <a:latin typeface="Bookman Old Style" panose="02050604050505020204" pitchFamily="18" charset="0"/>
              </a:rPr>
              <a:t>використовує наявні та за потреби створює нові електронні (цифрові) освітні </a:t>
            </a:r>
            <a:r>
              <a:rPr lang="uk-UA" altLang="ru-RU" sz="2400" b="1" dirty="0" smtClean="0">
                <a:latin typeface="Bookman Old Style" panose="02050604050505020204" pitchFamily="18" charset="0"/>
              </a:rPr>
              <a:t>ресурси;</a:t>
            </a:r>
            <a:r>
              <a:rPr lang="uk-UA" altLang="ru-RU" sz="2400" b="1" i="1" dirty="0">
                <a:latin typeface="Bookman Old Style" panose="02050604050505020204" pitchFamily="18" charset="0"/>
              </a:rPr>
              <a:t> </a:t>
            </a:r>
            <a:r>
              <a:rPr lang="uk-UA" altLang="ru-RU" sz="2400" b="1" dirty="0" smtClean="0">
                <a:latin typeface="Bookman Old Style" panose="02050604050505020204" pitchFamily="18" charset="0"/>
              </a:rPr>
              <a:t>використовує </a:t>
            </a:r>
            <a:r>
              <a:rPr lang="uk-UA" altLang="ru-RU" sz="2400" b="1" dirty="0">
                <a:latin typeface="Bookman Old Style" panose="02050604050505020204" pitchFamily="18" charset="0"/>
              </a:rPr>
              <a:t>цифрові технології в освітньому процесі.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>
              <a:lnSpc>
                <a:spcPts val="2518"/>
              </a:lnSpc>
            </a:pPr>
            <a:endParaRPr lang="en-US" sz="2445" b="1" dirty="0">
              <a:solidFill>
                <a:srgbClr val="19120C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2267136" y="3629195"/>
            <a:ext cx="4419561" cy="1014398"/>
            <a:chOff x="0" y="0"/>
            <a:chExt cx="1189883" cy="2731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89883" cy="273107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BFC9D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483886" y="3828289"/>
            <a:ext cx="398606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Інформаційно-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цифрова </a:t>
            </a:r>
            <a:endParaRPr lang="en-US" sz="2400" dirty="0">
              <a:solidFill>
                <a:srgbClr val="675D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Freeform 11"/>
          <p:cNvSpPr/>
          <p:nvPr/>
        </p:nvSpPr>
        <p:spPr>
          <a:xfrm>
            <a:off x="3027446" y="1528015"/>
            <a:ext cx="12766901" cy="1848305"/>
          </a:xfrm>
          <a:custGeom>
            <a:avLst/>
            <a:gdLst/>
            <a:ahLst/>
            <a:cxnLst/>
            <a:rect l="l" t="t" r="r" b="b"/>
            <a:pathLst>
              <a:path w="1772319" h="1765874">
                <a:moveTo>
                  <a:pt x="0" y="0"/>
                </a:moveTo>
                <a:lnTo>
                  <a:pt x="1772319" y="0"/>
                </a:lnTo>
                <a:lnTo>
                  <a:pt x="1772319" y="1765874"/>
                </a:lnTo>
                <a:lnTo>
                  <a:pt x="0" y="1765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34" name="TextBox 33"/>
          <p:cNvSpPr txBox="1"/>
          <p:nvPr/>
        </p:nvSpPr>
        <p:spPr>
          <a:xfrm>
            <a:off x="5029200" y="1929243"/>
            <a:ext cx="99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того, щоб вчити інших, потрібно знати </a:t>
            </a:r>
            <a:r>
              <a:rPr lang="uk-UA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більше.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730" flipV="1">
            <a:off x="8139916" y="6253394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3"/>
                </a:moveTo>
                <a:lnTo>
                  <a:pt x="13174523" y="6275863"/>
                </a:lnTo>
                <a:lnTo>
                  <a:pt x="13174523" y="0"/>
                </a:lnTo>
                <a:lnTo>
                  <a:pt x="0" y="0"/>
                </a:lnTo>
                <a:lnTo>
                  <a:pt x="0" y="62758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1264">
            <a:off x="-846371" y="-575062"/>
            <a:ext cx="6705706" cy="8000300"/>
          </a:xfrm>
          <a:custGeom>
            <a:avLst/>
            <a:gdLst/>
            <a:ahLst/>
            <a:cxnLst/>
            <a:rect l="l" t="t" r="r" b="b"/>
            <a:pathLst>
              <a:path w="6705706" h="8000300">
                <a:moveTo>
                  <a:pt x="0" y="0"/>
                </a:moveTo>
                <a:lnTo>
                  <a:pt x="6705707" y="0"/>
                </a:lnTo>
                <a:lnTo>
                  <a:pt x="6705707" y="8000301"/>
                </a:lnTo>
                <a:lnTo>
                  <a:pt x="0" y="80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2808" y="3222818"/>
            <a:ext cx="8456392" cy="6168507"/>
            <a:chOff x="0" y="0"/>
            <a:chExt cx="2411347" cy="1612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56801" y="511949"/>
            <a:ext cx="10154462" cy="1550939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434032" y="2764597"/>
            <a:ext cx="8091968" cy="6311800"/>
            <a:chOff x="0" y="0"/>
            <a:chExt cx="2411347" cy="16121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62032" y="610309"/>
            <a:ext cx="9144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Інноваційна компетентність</a:t>
            </a:r>
            <a:endParaRPr lang="en-US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10"/>
          <a:srcRect l="29241" t="17296" r="18155" b="26059"/>
          <a:stretch/>
        </p:blipFill>
        <p:spPr bwMode="auto">
          <a:xfrm>
            <a:off x="382808" y="3742306"/>
            <a:ext cx="8281250" cy="5515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1"/>
          <a:srcRect l="32098" t="22633" r="17484" b="43643"/>
          <a:stretch/>
        </p:blipFill>
        <p:spPr bwMode="auto">
          <a:xfrm>
            <a:off x="9434032" y="2873895"/>
            <a:ext cx="8244368" cy="620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77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730" flipV="1">
            <a:off x="8100570" y="6253391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3"/>
                </a:moveTo>
                <a:lnTo>
                  <a:pt x="13174523" y="6275863"/>
                </a:lnTo>
                <a:lnTo>
                  <a:pt x="13174523" y="0"/>
                </a:lnTo>
                <a:lnTo>
                  <a:pt x="0" y="0"/>
                </a:lnTo>
                <a:lnTo>
                  <a:pt x="0" y="62758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1264">
            <a:off x="-846371" y="-575062"/>
            <a:ext cx="6705706" cy="8000300"/>
          </a:xfrm>
          <a:custGeom>
            <a:avLst/>
            <a:gdLst/>
            <a:ahLst/>
            <a:cxnLst/>
            <a:rect l="l" t="t" r="r" b="b"/>
            <a:pathLst>
              <a:path w="6705706" h="8000300">
                <a:moveTo>
                  <a:pt x="0" y="0"/>
                </a:moveTo>
                <a:lnTo>
                  <a:pt x="6705707" y="0"/>
                </a:lnTo>
                <a:lnTo>
                  <a:pt x="6705707" y="8000301"/>
                </a:lnTo>
                <a:lnTo>
                  <a:pt x="0" y="80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2247900"/>
            <a:ext cx="8991600" cy="7467600"/>
            <a:chOff x="0" y="0"/>
            <a:chExt cx="2411347" cy="1612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40091" y="356971"/>
            <a:ext cx="9066736" cy="1316207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04268" y="2781300"/>
            <a:ext cx="8634554" cy="6610025"/>
            <a:chOff x="0" y="0"/>
            <a:chExt cx="2411347" cy="16121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31126" y="366383"/>
            <a:ext cx="10058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Інформаційно-цифрова компетентність</a:t>
            </a:r>
            <a:endParaRPr lang="en-US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10"/>
          <a:srcRect l="27945" t="29792" r="32550" b="15003"/>
          <a:stretch/>
        </p:blipFill>
        <p:spPr bwMode="auto">
          <a:xfrm>
            <a:off x="0" y="2376803"/>
            <a:ext cx="8763000" cy="701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1"/>
          <a:srcRect l="29505" t="14745" r="31914" b="37407"/>
          <a:stretch/>
        </p:blipFill>
        <p:spPr bwMode="auto">
          <a:xfrm>
            <a:off x="9735972" y="3086101"/>
            <a:ext cx="820285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89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730" flipV="1">
            <a:off x="8100570" y="6253391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3"/>
                </a:moveTo>
                <a:lnTo>
                  <a:pt x="13174523" y="6275863"/>
                </a:lnTo>
                <a:lnTo>
                  <a:pt x="13174523" y="0"/>
                </a:lnTo>
                <a:lnTo>
                  <a:pt x="0" y="0"/>
                </a:lnTo>
                <a:lnTo>
                  <a:pt x="0" y="62758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1264">
            <a:off x="-846371" y="-575062"/>
            <a:ext cx="6705706" cy="8000300"/>
          </a:xfrm>
          <a:custGeom>
            <a:avLst/>
            <a:gdLst/>
            <a:ahLst/>
            <a:cxnLst/>
            <a:rect l="l" t="t" r="r" b="b"/>
            <a:pathLst>
              <a:path w="6705706" h="8000300">
                <a:moveTo>
                  <a:pt x="0" y="0"/>
                </a:moveTo>
                <a:lnTo>
                  <a:pt x="6705707" y="0"/>
                </a:lnTo>
                <a:lnTo>
                  <a:pt x="6705707" y="8000301"/>
                </a:lnTo>
                <a:lnTo>
                  <a:pt x="0" y="80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2247900"/>
            <a:ext cx="8991600" cy="7467600"/>
            <a:chOff x="0" y="0"/>
            <a:chExt cx="2411347" cy="1612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40091" y="356971"/>
            <a:ext cx="9066736" cy="1316207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04268" y="2781300"/>
            <a:ext cx="8634554" cy="6610025"/>
            <a:chOff x="0" y="0"/>
            <a:chExt cx="2411347" cy="16121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31126" y="366383"/>
            <a:ext cx="10058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Інформаційно-цифрова компетентність</a:t>
            </a:r>
            <a:endParaRPr lang="en-US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10"/>
          <a:srcRect l="27417" t="14088" r="30878" b="34410"/>
          <a:stretch/>
        </p:blipFill>
        <p:spPr bwMode="auto">
          <a:xfrm>
            <a:off x="152400" y="2586037"/>
            <a:ext cx="8534399" cy="6885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1"/>
          <a:srcRect l="27425" t="18706" r="31118" b="30478"/>
          <a:stretch/>
        </p:blipFill>
        <p:spPr bwMode="auto">
          <a:xfrm>
            <a:off x="9304268" y="2781300"/>
            <a:ext cx="8634554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79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A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0284" y="3856779"/>
            <a:ext cx="5793302" cy="6911749"/>
          </a:xfrm>
          <a:custGeom>
            <a:avLst/>
            <a:gdLst/>
            <a:ahLst/>
            <a:cxnLst/>
            <a:rect l="l" t="t" r="r" b="b"/>
            <a:pathLst>
              <a:path w="5793302" h="6911749">
                <a:moveTo>
                  <a:pt x="0" y="0"/>
                </a:moveTo>
                <a:lnTo>
                  <a:pt x="5793302" y="0"/>
                </a:lnTo>
                <a:lnTo>
                  <a:pt x="5793302" y="6911748"/>
                </a:lnTo>
                <a:lnTo>
                  <a:pt x="0" y="6911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5876" y="-752883"/>
            <a:ext cx="7611639" cy="8372802"/>
          </a:xfrm>
          <a:custGeom>
            <a:avLst/>
            <a:gdLst/>
            <a:ahLst/>
            <a:cxnLst/>
            <a:rect l="l" t="t" r="r" b="b"/>
            <a:pathLst>
              <a:path w="7611639" h="8372802">
                <a:moveTo>
                  <a:pt x="0" y="0"/>
                </a:moveTo>
                <a:lnTo>
                  <a:pt x="7611638" y="0"/>
                </a:lnTo>
                <a:lnTo>
                  <a:pt x="7611638" y="8372802"/>
                </a:lnTo>
                <a:lnTo>
                  <a:pt x="0" y="8372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57199" y="1001608"/>
            <a:ext cx="16968982" cy="8603854"/>
            <a:chOff x="-194471" y="-47625"/>
            <a:chExt cx="4469197" cy="2282874"/>
          </a:xfrm>
        </p:grpSpPr>
        <p:sp>
          <p:nvSpPr>
            <p:cNvPr id="5" name="Freeform 5"/>
            <p:cNvSpPr/>
            <p:nvPr/>
          </p:nvSpPr>
          <p:spPr>
            <a:xfrm>
              <a:off x="-194471" y="490716"/>
              <a:ext cx="4469197" cy="1744533"/>
            </a:xfrm>
            <a:custGeom>
              <a:avLst/>
              <a:gdLst/>
              <a:ahLst/>
              <a:cxnLst/>
              <a:rect l="l" t="t" r="r" b="b"/>
              <a:pathLst>
                <a:path w="4274726" h="223524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10922"/>
                  </a:lnTo>
                  <a:cubicBezTo>
                    <a:pt x="4274726" y="2224358"/>
                    <a:pt x="4263834" y="2235249"/>
                    <a:pt x="4250399" y="2235249"/>
                  </a:cubicBezTo>
                  <a:lnTo>
                    <a:pt x="24327" y="2235249"/>
                  </a:lnTo>
                  <a:cubicBezTo>
                    <a:pt x="10891" y="2235249"/>
                    <a:pt x="0" y="2224358"/>
                    <a:pt x="0" y="221092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8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90800" y="419099"/>
            <a:ext cx="15729084" cy="1820914"/>
          </a:xfrm>
          <a:custGeom>
            <a:avLst/>
            <a:gdLst/>
            <a:ahLst/>
            <a:cxnLst/>
            <a:rect l="l" t="t" r="r" b="b"/>
            <a:pathLst>
              <a:path w="3236732" h="1294693">
                <a:moveTo>
                  <a:pt x="0" y="0"/>
                </a:moveTo>
                <a:lnTo>
                  <a:pt x="3236732" y="0"/>
                </a:lnTo>
                <a:lnTo>
                  <a:pt x="3236732" y="1294693"/>
                </a:lnTo>
                <a:lnTo>
                  <a:pt x="0" y="1294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1878" y="3596285"/>
            <a:ext cx="5983003" cy="5873254"/>
            <a:chOff x="0" y="0"/>
            <a:chExt cx="1358130" cy="10602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199" y="3714117"/>
            <a:ext cx="5669764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200" dirty="0" smtClean="0">
                <a:solidFill>
                  <a:srgbClr val="111111"/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Доповідь; виступ на семінарі; виступ на педагогічні раді; виступ на засіданні методичного об’єднання; дидактичний матеріал; розробка пакету стандартного поурочного планування з теми чи групи тем; комплект дидактичного матеріалу з предмета; збірники практичних, контрольних робіт; розробка комплекту роздаткового матеріалу з предмета; розробка тематичних класних годин, батьківських зборів чи позакласних заходів; розробка пакету </a:t>
            </a:r>
            <a:r>
              <a:rPr lang="uk-UA" sz="2200" dirty="0" err="1" smtClean="0">
                <a:solidFill>
                  <a:srgbClr val="111111"/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олімпіадного</a:t>
            </a:r>
            <a:r>
              <a:rPr lang="uk-UA" sz="2200" dirty="0" smtClean="0">
                <a:solidFill>
                  <a:srgbClr val="111111"/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матеріалу для підготовки учнів; база даних питань і задач з предмета тощо</a:t>
            </a:r>
            <a:r>
              <a:rPr lang="uk-UA" sz="22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uk-UA" altLang="ru-RU" sz="2200" b="1" dirty="0">
              <a:latin typeface="Bookman Old Style" panose="020506040505050202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05259" y="2503000"/>
            <a:ext cx="4419561" cy="1191291"/>
            <a:chOff x="0" y="-47625"/>
            <a:chExt cx="1189883" cy="320732"/>
          </a:xfrm>
        </p:grpSpPr>
        <p:sp>
          <p:nvSpPr>
            <p:cNvPr id="14" name="Freeform 14"/>
            <p:cNvSpPr/>
            <p:nvPr/>
          </p:nvSpPr>
          <p:spPr>
            <a:xfrm>
              <a:off x="24325" y="19713"/>
              <a:ext cx="1153775" cy="253394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DEAF85"/>
            </a:solidFill>
          </p:spPr>
          <p:txBody>
            <a:bodyPr/>
            <a:lstStyle/>
            <a:p>
              <a:pPr algn="ctr"/>
              <a:endParaRPr lang="uk-UA" sz="900" b="1" dirty="0" smtClean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  <a:p>
              <a:pPr algn="ctr"/>
              <a:r>
                <a:rPr lang="uk-UA" sz="24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Традиційні</a:t>
              </a:r>
              <a:endPara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46084" y="3714117"/>
            <a:ext cx="5044478" cy="5612761"/>
            <a:chOff x="0" y="0"/>
            <a:chExt cx="1358130" cy="10602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EAF8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822321" y="3884148"/>
            <a:ext cx="458090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400" dirty="0" smtClean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Проект; розробка електронних уроків, посібників тощо; розробка пакету тестового матеріалу в електронних оболонках; створення особистої методичної чи предметної </a:t>
            </a:r>
            <a:r>
              <a:rPr lang="uk-UA" sz="2400" dirty="0" err="1" smtClean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webсторінки</a:t>
            </a:r>
            <a:r>
              <a:rPr lang="uk-UA" sz="2400" dirty="0" smtClean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; створення електронної бібліотеки творів художньої літератури згідно програм тощо.</a:t>
            </a:r>
            <a:endParaRPr lang="uk-UA" altLang="ru-RU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6885093" y="2724164"/>
            <a:ext cx="4419561" cy="1014398"/>
            <a:chOff x="0" y="0"/>
            <a:chExt cx="1189883" cy="2731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89883" cy="273107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117517" y="3030452"/>
            <a:ext cx="3986061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Інноваційні</a:t>
            </a:r>
            <a:endParaRPr lang="en-US" sz="2400" dirty="0">
              <a:solidFill>
                <a:srgbClr val="002060"/>
              </a:solidFill>
              <a:latin typeface="Glacial Indifference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2000012" y="3682023"/>
            <a:ext cx="5044478" cy="5439288"/>
            <a:chOff x="0" y="0"/>
            <a:chExt cx="1358130" cy="10602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58130" cy="1060204"/>
            </a:xfrm>
            <a:custGeom>
              <a:avLst/>
              <a:gdLst/>
              <a:ahLst/>
              <a:cxnLst/>
              <a:rect l="l" t="t" r="r" b="b"/>
              <a:pathLst>
                <a:path w="1358130" h="1060204">
                  <a:moveTo>
                    <a:pt x="78271" y="0"/>
                  </a:moveTo>
                  <a:lnTo>
                    <a:pt x="1279859" y="0"/>
                  </a:lnTo>
                  <a:cubicBezTo>
                    <a:pt x="1323087" y="0"/>
                    <a:pt x="1358130" y="35043"/>
                    <a:pt x="1358130" y="78271"/>
                  </a:cubicBezTo>
                  <a:lnTo>
                    <a:pt x="1358130" y="981932"/>
                  </a:lnTo>
                  <a:cubicBezTo>
                    <a:pt x="1358130" y="1025160"/>
                    <a:pt x="1323087" y="1060204"/>
                    <a:pt x="1279859" y="1060204"/>
                  </a:cubicBezTo>
                  <a:lnTo>
                    <a:pt x="78271" y="1060204"/>
                  </a:lnTo>
                  <a:cubicBezTo>
                    <a:pt x="35043" y="1060204"/>
                    <a:pt x="0" y="1025160"/>
                    <a:pt x="0" y="981932"/>
                  </a:cubicBezTo>
                  <a:lnTo>
                    <a:pt x="0" y="78271"/>
                  </a:lnTo>
                  <a:cubicBezTo>
                    <a:pt x="0" y="35043"/>
                    <a:pt x="35043" y="0"/>
                    <a:pt x="78271" y="0"/>
                  </a:cubicBezTo>
                  <a:close/>
                </a:path>
              </a:pathLst>
            </a:custGeom>
            <a:solidFill>
              <a:srgbClr val="DDDAC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358130" cy="110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267136" y="3919802"/>
            <a:ext cx="441956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buClr>
                <a:srgbClr val="000066"/>
              </a:buClr>
            </a:pPr>
            <a:r>
              <a:rPr lang="uk-UA" sz="2400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М</a:t>
            </a:r>
            <a:r>
              <a:rPr lang="uk-UA" sz="2400" dirty="0" smtClean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етодичний посібник; навчальний посібник; стаття до фахового видання; науково-методична розробка; методичний чи діагностичний кейс; створення термінологічного словника; творчий звіт тощо.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2420754" y="2703665"/>
            <a:ext cx="4419561" cy="1014398"/>
            <a:chOff x="0" y="0"/>
            <a:chExt cx="1189883" cy="2731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89883" cy="273107"/>
            </a:xfrm>
            <a:custGeom>
              <a:avLst/>
              <a:gdLst/>
              <a:ahLst/>
              <a:cxnLst/>
              <a:rect l="l" t="t" r="r" b="b"/>
              <a:pathLst>
                <a:path w="1189883" h="273107">
                  <a:moveTo>
                    <a:pt x="89339" y="0"/>
                  </a:moveTo>
                  <a:lnTo>
                    <a:pt x="1100544" y="0"/>
                  </a:lnTo>
                  <a:cubicBezTo>
                    <a:pt x="1149884" y="0"/>
                    <a:pt x="1189883" y="39998"/>
                    <a:pt x="1189883" y="89339"/>
                  </a:cubicBezTo>
                  <a:lnTo>
                    <a:pt x="1189883" y="183769"/>
                  </a:lnTo>
                  <a:cubicBezTo>
                    <a:pt x="1189883" y="233109"/>
                    <a:pt x="1149884" y="273107"/>
                    <a:pt x="1100544" y="273107"/>
                  </a:cubicBezTo>
                  <a:lnTo>
                    <a:pt x="89339" y="273107"/>
                  </a:lnTo>
                  <a:cubicBezTo>
                    <a:pt x="39998" y="273107"/>
                    <a:pt x="0" y="233109"/>
                    <a:pt x="0" y="183769"/>
                  </a:cubicBezTo>
                  <a:lnTo>
                    <a:pt x="0" y="89339"/>
                  </a:lnTo>
                  <a:cubicBezTo>
                    <a:pt x="0" y="39998"/>
                    <a:pt x="39998" y="0"/>
                    <a:pt x="89339" y="0"/>
                  </a:cubicBezTo>
                  <a:close/>
                </a:path>
              </a:pathLst>
            </a:custGeom>
            <a:solidFill>
              <a:srgbClr val="BFC9D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189883" cy="32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700635" y="3046697"/>
            <a:ext cx="3986061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Науково-методичні</a:t>
            </a:r>
            <a:endParaRPr lang="en-US" sz="2400" dirty="0">
              <a:solidFill>
                <a:srgbClr val="675D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8478" y="759839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Форми представлення результату самоосвіти</a:t>
            </a:r>
            <a:endParaRPr lang="uk-UA" sz="36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2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A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0284" y="3856779"/>
            <a:ext cx="5793302" cy="6911749"/>
          </a:xfrm>
          <a:custGeom>
            <a:avLst/>
            <a:gdLst/>
            <a:ahLst/>
            <a:cxnLst/>
            <a:rect l="l" t="t" r="r" b="b"/>
            <a:pathLst>
              <a:path w="5793302" h="6911749">
                <a:moveTo>
                  <a:pt x="0" y="0"/>
                </a:moveTo>
                <a:lnTo>
                  <a:pt x="5793302" y="0"/>
                </a:lnTo>
                <a:lnTo>
                  <a:pt x="5793302" y="6911748"/>
                </a:lnTo>
                <a:lnTo>
                  <a:pt x="0" y="6911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5876" y="-752883"/>
            <a:ext cx="7611639" cy="8372802"/>
          </a:xfrm>
          <a:custGeom>
            <a:avLst/>
            <a:gdLst/>
            <a:ahLst/>
            <a:cxnLst/>
            <a:rect l="l" t="t" r="r" b="b"/>
            <a:pathLst>
              <a:path w="7611639" h="8372802">
                <a:moveTo>
                  <a:pt x="0" y="0"/>
                </a:moveTo>
                <a:lnTo>
                  <a:pt x="7611638" y="0"/>
                </a:lnTo>
                <a:lnTo>
                  <a:pt x="7611638" y="8372802"/>
                </a:lnTo>
                <a:lnTo>
                  <a:pt x="0" y="8372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" y="2937516"/>
            <a:ext cx="15240000" cy="6844148"/>
            <a:chOff x="0" y="0"/>
            <a:chExt cx="4274726" cy="2061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061960"/>
            </a:xfrm>
            <a:custGeom>
              <a:avLst/>
              <a:gdLst/>
              <a:ahLst/>
              <a:cxnLst/>
              <a:rect l="l" t="t" r="r" b="b"/>
              <a:pathLst>
                <a:path w="4274726" h="206196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037633"/>
                  </a:lnTo>
                  <a:cubicBezTo>
                    <a:pt x="4274726" y="2044085"/>
                    <a:pt x="4272163" y="2050272"/>
                    <a:pt x="4267601" y="2054834"/>
                  </a:cubicBezTo>
                  <a:cubicBezTo>
                    <a:pt x="4263039" y="2059397"/>
                    <a:pt x="4256851" y="2061960"/>
                    <a:pt x="4250399" y="2061960"/>
                  </a:cubicBezTo>
                  <a:lnTo>
                    <a:pt x="24327" y="2061960"/>
                  </a:lnTo>
                  <a:cubicBezTo>
                    <a:pt x="10891" y="2061960"/>
                    <a:pt x="0" y="2051068"/>
                    <a:pt x="0" y="203763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109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953001" y="0"/>
            <a:ext cx="12914404" cy="2411992"/>
          </a:xfrm>
          <a:custGeom>
            <a:avLst/>
            <a:gdLst/>
            <a:ahLst/>
            <a:cxnLst/>
            <a:rect l="l" t="t" r="r" b="b"/>
            <a:pathLst>
              <a:path w="3236732" h="1294693">
                <a:moveTo>
                  <a:pt x="0" y="0"/>
                </a:moveTo>
                <a:lnTo>
                  <a:pt x="3236732" y="0"/>
                </a:lnTo>
                <a:lnTo>
                  <a:pt x="3236732" y="1294693"/>
                </a:lnTo>
                <a:lnTo>
                  <a:pt x="0" y="1294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" y="-258021"/>
            <a:ext cx="3124200" cy="3496521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33600" y="2937516"/>
            <a:ext cx="12513367" cy="587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Ознаки сучасного вчителя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Знаходить підхід до кожного учня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Любить свою професію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Володіє ІТ технологіями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Навчається впродовж життя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Використовує сучасні методи навчання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Формує м'які навички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e BoldCondensed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81" y="6029279"/>
            <a:ext cx="5073808" cy="3269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726974" y="47882"/>
            <a:ext cx="9533361" cy="225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uk-UA" sz="2800" b="1" dirty="0" smtClean="0"/>
              <a:t>Вчитель нової хвилі – це той, хто володіє сучасними інформаційними засобами ведення уроку. Кожне заняття повинне бути практико-орієнтованим та підвищувати рівень своєї соціалізації.</a:t>
            </a:r>
            <a:endParaRPr lang="uk-UA" sz="2800" dirty="0">
              <a:solidFill>
                <a:srgbClr val="675D50"/>
              </a:solidFill>
              <a:latin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3137" y="356972"/>
            <a:ext cx="13031625" cy="2656745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8510475"/>
            <a:ext cx="10620693" cy="2317242"/>
          </a:xfrm>
          <a:custGeom>
            <a:avLst/>
            <a:gdLst/>
            <a:ahLst/>
            <a:cxnLst/>
            <a:rect l="l" t="t" r="r" b="b"/>
            <a:pathLst>
              <a:path w="10620693" h="2317242">
                <a:moveTo>
                  <a:pt x="0" y="0"/>
                </a:moveTo>
                <a:lnTo>
                  <a:pt x="10620693" y="0"/>
                </a:lnTo>
                <a:lnTo>
                  <a:pt x="10620693" y="2317242"/>
                </a:lnTo>
                <a:lnTo>
                  <a:pt x="0" y="231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73297" y="-839647"/>
            <a:ext cx="3181671" cy="4768171"/>
          </a:xfrm>
          <a:custGeom>
            <a:avLst/>
            <a:gdLst/>
            <a:ahLst/>
            <a:cxnLst/>
            <a:rect l="l" t="t" r="r" b="b"/>
            <a:pathLst>
              <a:path w="3181671" h="4768171">
                <a:moveTo>
                  <a:pt x="0" y="0"/>
                </a:moveTo>
                <a:lnTo>
                  <a:pt x="3181670" y="0"/>
                </a:lnTo>
                <a:lnTo>
                  <a:pt x="3181670" y="4768171"/>
                </a:lnTo>
                <a:lnTo>
                  <a:pt x="0" y="4768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3843" y="3363110"/>
            <a:ext cx="16110757" cy="5919004"/>
            <a:chOff x="0" y="0"/>
            <a:chExt cx="4180114" cy="1546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0114" cy="1546979"/>
            </a:xfrm>
            <a:custGeom>
              <a:avLst/>
              <a:gdLst/>
              <a:ahLst/>
              <a:cxnLst/>
              <a:rect l="l" t="t" r="r" b="b"/>
              <a:pathLst>
                <a:path w="4180114" h="1546979">
                  <a:moveTo>
                    <a:pt x="26781" y="0"/>
                  </a:moveTo>
                  <a:lnTo>
                    <a:pt x="4153333" y="0"/>
                  </a:lnTo>
                  <a:cubicBezTo>
                    <a:pt x="4168124" y="0"/>
                    <a:pt x="4180114" y="11990"/>
                    <a:pt x="4180114" y="26781"/>
                  </a:cubicBezTo>
                  <a:lnTo>
                    <a:pt x="4180114" y="1520198"/>
                  </a:lnTo>
                  <a:cubicBezTo>
                    <a:pt x="4180114" y="1527301"/>
                    <a:pt x="4177293" y="1534113"/>
                    <a:pt x="4172270" y="1539135"/>
                  </a:cubicBezTo>
                  <a:cubicBezTo>
                    <a:pt x="4167248" y="1544158"/>
                    <a:pt x="4160436" y="1546979"/>
                    <a:pt x="4153333" y="1546979"/>
                  </a:cubicBezTo>
                  <a:lnTo>
                    <a:pt x="26781" y="1546979"/>
                  </a:lnTo>
                  <a:cubicBezTo>
                    <a:pt x="11990" y="1546979"/>
                    <a:pt x="0" y="1534989"/>
                    <a:pt x="0" y="1520198"/>
                  </a:cubicBezTo>
                  <a:lnTo>
                    <a:pt x="0" y="26781"/>
                  </a:lnTo>
                  <a:cubicBezTo>
                    <a:pt x="0" y="11990"/>
                    <a:pt x="11990" y="0"/>
                    <a:pt x="2678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80114" cy="1594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38649" y="936711"/>
            <a:ext cx="1242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b="1" dirty="0"/>
              <a:t>SOFT SKILLS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(м'які, або, як 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</a:rPr>
              <a:t>ї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х іще називають, людські навички)— 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</a:rPr>
              <a:t>це особисті якості, що допомагають ефективно та гармонійно взаємодіяти з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іншими.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6298" y="3928524"/>
            <a:ext cx="15992102" cy="5572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3200" b="1" dirty="0" smtClean="0">
                <a:solidFill>
                  <a:srgbClr val="008000"/>
                </a:solidFill>
              </a:rPr>
              <a:t>✔  </a:t>
            </a:r>
            <a:r>
              <a:rPr lang="uk-UA" sz="3200" b="1" dirty="0" err="1" smtClean="0">
                <a:latin typeface="Bookman Old Style" panose="02050604050505020204" pitchFamily="18" charset="0"/>
              </a:rPr>
              <a:t>Комунікаційність</a:t>
            </a:r>
            <a:r>
              <a:rPr lang="uk-UA" sz="3200" dirty="0">
                <a:latin typeface="Bookman Old Style" panose="02050604050505020204" pitchFamily="18" charset="0"/>
              </a:rPr>
              <a:t> — уміння ефективно спілкуватися, вибудовувати взаємини та чітко і зрозуміло доносити інформацію.</a:t>
            </a:r>
          </a:p>
          <a:p>
            <a:r>
              <a:rPr lang="uk-UA" sz="32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✔  </a:t>
            </a:r>
            <a:r>
              <a:rPr lang="uk-UA" sz="3200" b="1" dirty="0" smtClean="0">
                <a:latin typeface="Bookman Old Style" panose="02050604050505020204" pitchFamily="18" charset="0"/>
              </a:rPr>
              <a:t>Креативність</a:t>
            </a:r>
            <a:r>
              <a:rPr lang="uk-UA" sz="3200" dirty="0">
                <a:latin typeface="Bookman Old Style" panose="02050604050505020204" pitchFamily="18" charset="0"/>
              </a:rPr>
              <a:t> — здатність залучати творчі здібності й генерувати нові ідеї, комбінувати </a:t>
            </a:r>
            <a:r>
              <a:rPr lang="uk-UA" sz="3200" dirty="0" smtClean="0">
                <a:latin typeface="Bookman Old Style" panose="02050604050505020204" pitchFamily="18" charset="0"/>
              </a:rPr>
              <a:t>  знання </a:t>
            </a:r>
            <a:r>
              <a:rPr lang="uk-UA" sz="3200" dirty="0">
                <a:latin typeface="Bookman Old Style" panose="02050604050505020204" pitchFamily="18" charset="0"/>
              </a:rPr>
              <a:t>з різних галузей задля створення нових рішень. </a:t>
            </a:r>
          </a:p>
          <a:p>
            <a:r>
              <a:rPr lang="uk-UA" sz="32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✔  </a:t>
            </a:r>
            <a:r>
              <a:rPr lang="uk-UA" sz="3200" b="1" dirty="0" smtClean="0">
                <a:latin typeface="Bookman Old Style" panose="02050604050505020204" pitchFamily="18" charset="0"/>
              </a:rPr>
              <a:t>Лідерство</a:t>
            </a:r>
            <a:r>
              <a:rPr lang="uk-UA" sz="3200" dirty="0">
                <a:latin typeface="Bookman Old Style" panose="02050604050505020204" pitchFamily="18" charset="0"/>
              </a:rPr>
              <a:t> — здатність брати на себе відповідальність, ухвалювати рішення та спонукати інших до дії. </a:t>
            </a:r>
          </a:p>
          <a:p>
            <a:r>
              <a:rPr lang="uk-UA" sz="32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✔ </a:t>
            </a:r>
            <a:r>
              <a:rPr lang="uk-UA" sz="3200" b="1" dirty="0" smtClean="0">
                <a:latin typeface="Bookman Old Style" panose="02050604050505020204" pitchFamily="18" charset="0"/>
              </a:rPr>
              <a:t>Адаптивність</a:t>
            </a:r>
            <a:r>
              <a:rPr lang="uk-UA" sz="3200" dirty="0">
                <a:latin typeface="Bookman Old Style" panose="02050604050505020204" pitchFamily="18" charset="0"/>
              </a:rPr>
              <a:t> — здатність швидко та ефективно пристосовуватися до нових обставин. </a:t>
            </a:r>
          </a:p>
          <a:p>
            <a:r>
              <a:rPr lang="uk-UA" sz="32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✔ </a:t>
            </a:r>
            <a:r>
              <a:rPr lang="uk-UA" sz="3200" b="1" dirty="0" smtClean="0">
                <a:latin typeface="Bookman Old Style" panose="02050604050505020204" pitchFamily="18" charset="0"/>
              </a:rPr>
              <a:t>Критичне </a:t>
            </a:r>
            <a:r>
              <a:rPr lang="uk-UA" sz="3200" b="1" dirty="0">
                <a:latin typeface="Bookman Old Style" panose="02050604050505020204" pitchFamily="18" charset="0"/>
              </a:rPr>
              <a:t>мислення</a:t>
            </a:r>
            <a:r>
              <a:rPr lang="uk-UA" sz="3200" dirty="0">
                <a:latin typeface="Bookman Old Style" panose="02050604050505020204" pitchFamily="18" charset="0"/>
              </a:rPr>
              <a:t> — уміння аналізувати та оцінювати інформацію чи ситуацію, важливим елементом є здатність докопуватися до першоджерела. </a:t>
            </a:r>
          </a:p>
          <a:p>
            <a:endParaRPr lang="en-US" sz="4212" dirty="0">
              <a:solidFill>
                <a:srgbClr val="675D5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0589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40863" flipV="1">
            <a:off x="-1318812" y="-2381051"/>
            <a:ext cx="7020848" cy="7722932"/>
          </a:xfrm>
          <a:custGeom>
            <a:avLst/>
            <a:gdLst/>
            <a:ahLst/>
            <a:cxnLst/>
            <a:rect l="l" t="t" r="r" b="b"/>
            <a:pathLst>
              <a:path w="7020848" h="7722932">
                <a:moveTo>
                  <a:pt x="0" y="7722932"/>
                </a:moveTo>
                <a:lnTo>
                  <a:pt x="7020847" y="7722932"/>
                </a:lnTo>
                <a:lnTo>
                  <a:pt x="7020847" y="0"/>
                </a:lnTo>
                <a:lnTo>
                  <a:pt x="0" y="0"/>
                </a:lnTo>
                <a:lnTo>
                  <a:pt x="0" y="77229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80169" y="825826"/>
            <a:ext cx="11213023" cy="2172843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420284" y="3856779"/>
            <a:ext cx="5793302" cy="6911749"/>
          </a:xfrm>
          <a:custGeom>
            <a:avLst/>
            <a:gdLst/>
            <a:ahLst/>
            <a:cxnLst/>
            <a:rect l="l" t="t" r="r" b="b"/>
            <a:pathLst>
              <a:path w="5793302" h="6911749">
                <a:moveTo>
                  <a:pt x="5793302" y="0"/>
                </a:moveTo>
                <a:lnTo>
                  <a:pt x="0" y="0"/>
                </a:lnTo>
                <a:lnTo>
                  <a:pt x="0" y="6911748"/>
                </a:lnTo>
                <a:lnTo>
                  <a:pt x="5793302" y="6911748"/>
                </a:lnTo>
                <a:lnTo>
                  <a:pt x="57933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0000" y="1350386"/>
            <a:ext cx="11406993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uk-UA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Обмін досвідом як інструмент взаємозбагачення педагогів.</a:t>
            </a:r>
            <a:endParaRPr lang="en-US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2" y="3495954"/>
            <a:ext cx="7356736" cy="5838542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8382000" y="3523229"/>
            <a:ext cx="10035392" cy="6966276"/>
            <a:chOff x="0" y="-47625"/>
            <a:chExt cx="2411347" cy="1659818"/>
          </a:xfrm>
        </p:grpSpPr>
        <p:sp>
          <p:nvSpPr>
            <p:cNvPr id="12" name="Freeform 10"/>
            <p:cNvSpPr/>
            <p:nvPr/>
          </p:nvSpPr>
          <p:spPr>
            <a:xfrm>
              <a:off x="0" y="0"/>
              <a:ext cx="2411347" cy="1344508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3" name="TextBox 11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814249" y="4265243"/>
            <a:ext cx="91708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ЕФЕКТИВНІ ВЧИТЕЛІ ПОВИННІ БУТИ КОМПЕТЕНТНИМИ ПРОФЕСІОНАЛАМИ: ВОЛОДІТИ ПЕДАГОГІЧНИМИ ЗНАННЯМИ ТА ЗАСТОСОВУВАТИ ЇХ У РОБОТІ, МАТИ СУЧАСНІ М’ЯКІ НАВИЧКИ, ПОСТІЙНО ПІДВИЩУВАТИ КВАЛІФІКАЦІЮ.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318406"/>
            <a:ext cx="10871743" cy="2332483"/>
          </a:xfrm>
          <a:custGeom>
            <a:avLst/>
            <a:gdLst/>
            <a:ahLst/>
            <a:cxnLst/>
            <a:rect l="l" t="t" r="r" b="b"/>
            <a:pathLst>
              <a:path w="10871743" h="2332483">
                <a:moveTo>
                  <a:pt x="0" y="0"/>
                </a:moveTo>
                <a:lnTo>
                  <a:pt x="10871742" y="0"/>
                </a:lnTo>
                <a:lnTo>
                  <a:pt x="10871742" y="2332483"/>
                </a:lnTo>
                <a:lnTo>
                  <a:pt x="0" y="233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830176">
            <a:off x="-2606590" y="-1165920"/>
            <a:ext cx="7315200" cy="3045783"/>
          </a:xfrm>
          <a:custGeom>
            <a:avLst/>
            <a:gdLst/>
            <a:ahLst/>
            <a:cxnLst/>
            <a:rect l="l" t="t" r="r" b="b"/>
            <a:pathLst>
              <a:path w="7315200" h="3045783">
                <a:moveTo>
                  <a:pt x="0" y="0"/>
                </a:moveTo>
                <a:lnTo>
                  <a:pt x="7315200" y="0"/>
                </a:lnTo>
                <a:lnTo>
                  <a:pt x="7315200" y="3045783"/>
                </a:lnTo>
                <a:lnTo>
                  <a:pt x="0" y="3045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30568" y="7746090"/>
            <a:ext cx="13861920" cy="3024419"/>
          </a:xfrm>
          <a:custGeom>
            <a:avLst/>
            <a:gdLst/>
            <a:ahLst/>
            <a:cxnLst/>
            <a:rect l="l" t="t" r="r" b="b"/>
            <a:pathLst>
              <a:path w="13861920" h="3024419">
                <a:moveTo>
                  <a:pt x="0" y="0"/>
                </a:moveTo>
                <a:lnTo>
                  <a:pt x="13861920" y="0"/>
                </a:lnTo>
                <a:lnTo>
                  <a:pt x="13861920" y="3024420"/>
                </a:lnTo>
                <a:lnTo>
                  <a:pt x="0" y="3024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7636" y="3806625"/>
            <a:ext cx="9231557" cy="5664623"/>
            <a:chOff x="0" y="0"/>
            <a:chExt cx="2411347" cy="1612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65262" y="2836056"/>
            <a:ext cx="8504790" cy="5854155"/>
            <a:chOff x="0" y="-47625"/>
            <a:chExt cx="2411347" cy="1659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1347" cy="1344508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48664" y="658833"/>
            <a:ext cx="860741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uk-UA" sz="40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того, щоб вчити інших, потрібно знати більше.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3438" y="3806625"/>
            <a:ext cx="8916762" cy="679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Видавництво</a:t>
            </a:r>
            <a:r>
              <a:rPr lang="uk-UA" sz="3600" b="1" dirty="0" smtClean="0">
                <a:latin typeface="Bookman Old Style" panose="02050604050505020204" pitchFamily="18" charset="0"/>
              </a:rPr>
              <a:t> «РАНОК»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Видавництво</a:t>
            </a:r>
            <a:r>
              <a:rPr lang="uk-UA" sz="3600" b="1" dirty="0" smtClean="0">
                <a:latin typeface="Bookman Old Style" panose="02050604050505020204" pitchFamily="18" charset="0"/>
              </a:rPr>
              <a:t> «ГЕНЕЗА»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Видавництво</a:t>
            </a:r>
            <a:r>
              <a:rPr lang="uk-UA" sz="3600" b="1" dirty="0" smtClean="0">
                <a:latin typeface="Bookman Old Style" panose="02050604050505020204" pitchFamily="18" charset="0"/>
              </a:rPr>
              <a:t> «ЛІТЕРА ЛТД</a:t>
            </a:r>
            <a:r>
              <a:rPr lang="uk-UA" sz="3600" b="1" dirty="0" smtClean="0">
                <a:latin typeface="Bookman Old Style" panose="020506040505050202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Видавництво </a:t>
            </a:r>
            <a:r>
              <a:rPr lang="uk-UA" sz="3600" b="1" dirty="0" smtClean="0">
                <a:latin typeface="Bookman Old Style" panose="02050604050505020204" pitchFamily="18" charset="0"/>
              </a:rPr>
              <a:t>«АСТОН»</a:t>
            </a:r>
            <a:endParaRPr lang="uk-UA" sz="36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Освітній портал (простір) </a:t>
            </a:r>
            <a:r>
              <a:rPr lang="uk-UA" sz="3600" b="1" dirty="0" smtClean="0">
                <a:latin typeface="Bookman Old Style" panose="02050604050505020204" pitchFamily="18" charset="0"/>
              </a:rPr>
              <a:t>«Знайшов»</a:t>
            </a:r>
          </a:p>
          <a:p>
            <a:pPr>
              <a:lnSpc>
                <a:spcPct val="150000"/>
              </a:lnSpc>
            </a:pPr>
            <a:r>
              <a:rPr lang="uk-UA" sz="3600" b="1" dirty="0" smtClean="0">
                <a:latin typeface="Bookman Old Style" panose="02050604050505020204" pitchFamily="18" charset="0"/>
              </a:rPr>
              <a:t>ІППО </a:t>
            </a:r>
            <a:r>
              <a:rPr lang="uk-UA" sz="3600" dirty="0" smtClean="0">
                <a:latin typeface="Bookman Old Style" panose="02050604050505020204" pitchFamily="18" charset="0"/>
              </a:rPr>
              <a:t>(Інститут післядипломної педагогічної освіти)</a:t>
            </a:r>
          </a:p>
          <a:p>
            <a:pPr>
              <a:lnSpc>
                <a:spcPts val="3827"/>
              </a:lnSpc>
            </a:pPr>
            <a:endParaRPr lang="uk-UA" sz="3715" dirty="0" smtClean="0">
              <a:latin typeface="Bookman Old Style" panose="02050604050505020204" pitchFamily="18" charset="0"/>
            </a:endParaRPr>
          </a:p>
          <a:p>
            <a:pPr>
              <a:lnSpc>
                <a:spcPts val="3827"/>
              </a:lnSpc>
            </a:pPr>
            <a:endParaRPr lang="en-US" sz="3715" dirty="0">
              <a:solidFill>
                <a:srgbClr val="675D50"/>
              </a:solidFill>
              <a:latin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77400" y="4030390"/>
            <a:ext cx="8292652" cy="346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7"/>
              </a:lnSpc>
            </a:pPr>
            <a:r>
              <a:rPr lang="uk-UA" sz="3600" dirty="0" smtClean="0">
                <a:latin typeface="Bookman Old Style" panose="02050604050505020204" pitchFamily="18" charset="0"/>
              </a:rPr>
              <a:t>        </a:t>
            </a:r>
            <a:r>
              <a:rPr lang="uk-UA" sz="3600" b="1" dirty="0" smtClean="0">
                <a:latin typeface="Bookman Old Style" panose="02050604050505020204" pitchFamily="18" charset="0"/>
              </a:rPr>
              <a:t>«Вчительські родзинки»</a:t>
            </a:r>
          </a:p>
          <a:p>
            <a:pPr>
              <a:lnSpc>
                <a:spcPts val="3827"/>
              </a:lnSpc>
            </a:pPr>
            <a:endParaRPr lang="ru-RU" sz="36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Bookman Old Style" panose="02050604050505020204" pitchFamily="18" charset="0"/>
              </a:rPr>
              <a:t>Онлайн- </a:t>
            </a:r>
            <a:r>
              <a:rPr lang="ru-RU" sz="3600" dirty="0">
                <a:latin typeface="Bookman Old Style" panose="02050604050505020204" pitchFamily="18" charset="0"/>
              </a:rPr>
              <a:t>редактор </a:t>
            </a:r>
            <a:r>
              <a:rPr lang="ru-RU" sz="3600" dirty="0" err="1">
                <a:latin typeface="Bookman Old Style" panose="02050604050505020204" pitchFamily="18" charset="0"/>
              </a:rPr>
              <a:t>інтерактивних</a:t>
            </a:r>
            <a:r>
              <a:rPr lang="ru-RU" sz="3600" dirty="0">
                <a:latin typeface="Bookman Old Style" panose="02050604050505020204" pitchFamily="18" charset="0"/>
              </a:rPr>
              <a:t> книг </a:t>
            </a:r>
            <a:r>
              <a:rPr lang="ru-RU" sz="3600" b="1" dirty="0" err="1">
                <a:latin typeface="Bookman Old Style" panose="02050604050505020204" pitchFamily="18" charset="0"/>
              </a:rPr>
              <a:t>Book</a:t>
            </a:r>
            <a:r>
              <a:rPr lang="ru-RU" sz="3600" b="1" dirty="0"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atin typeface="Bookman Old Style" panose="02050604050505020204" pitchFamily="18" charset="0"/>
              </a:rPr>
              <a:t>Creator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err="1" smtClean="0">
                <a:latin typeface="Bookman Old Style" panose="02050604050505020204" pitchFamily="18" charset="0"/>
              </a:rPr>
              <a:t>Сучасні</a:t>
            </a:r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latin typeface="Bookman Old Style" panose="02050604050505020204" pitchFamily="18" charset="0"/>
              </a:rPr>
              <a:t>освітні</a:t>
            </a:r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latin typeface="Bookman Old Style" panose="02050604050505020204" pitchFamily="18" charset="0"/>
              </a:rPr>
              <a:t>технології</a:t>
            </a:r>
            <a:r>
              <a:rPr lang="ru-RU" sz="3600" dirty="0" smtClean="0">
                <a:latin typeface="Bookman Old Style" panose="02050604050505020204" pitchFamily="18" charset="0"/>
              </a:rPr>
              <a:t> (блог)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06046"/>
            <a:ext cx="990600" cy="81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420" y="-723900"/>
            <a:ext cx="5767168" cy="10538015"/>
          </a:xfrm>
          <a:custGeom>
            <a:avLst/>
            <a:gdLst/>
            <a:ahLst/>
            <a:cxnLst/>
            <a:rect l="l" t="t" r="r" b="b"/>
            <a:pathLst>
              <a:path w="5767168" h="10538015">
                <a:moveTo>
                  <a:pt x="0" y="0"/>
                </a:moveTo>
                <a:lnTo>
                  <a:pt x="5767168" y="0"/>
                </a:lnTo>
                <a:lnTo>
                  <a:pt x="5767168" y="10538015"/>
                </a:lnTo>
                <a:lnTo>
                  <a:pt x="0" y="1053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7281805" y="6129750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4"/>
                </a:moveTo>
                <a:lnTo>
                  <a:pt x="13174522" y="6275864"/>
                </a:lnTo>
                <a:lnTo>
                  <a:pt x="13174522" y="0"/>
                </a:lnTo>
                <a:lnTo>
                  <a:pt x="0" y="0"/>
                </a:lnTo>
                <a:lnTo>
                  <a:pt x="0" y="62758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24400" y="4198608"/>
            <a:ext cx="12744450" cy="4980832"/>
            <a:chOff x="0" y="0"/>
            <a:chExt cx="2411347" cy="16121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1347" cy="1612193"/>
            </a:xfrm>
            <a:custGeom>
              <a:avLst/>
              <a:gdLst/>
              <a:ahLst/>
              <a:cxnLst/>
              <a:rect l="l" t="t" r="r" b="b"/>
              <a:pathLst>
                <a:path w="2411347" h="1612193">
                  <a:moveTo>
                    <a:pt x="46425" y="0"/>
                  </a:moveTo>
                  <a:lnTo>
                    <a:pt x="2364922" y="0"/>
                  </a:lnTo>
                  <a:cubicBezTo>
                    <a:pt x="2377235" y="0"/>
                    <a:pt x="2389043" y="4891"/>
                    <a:pt x="2397750" y="13598"/>
                  </a:cubicBezTo>
                  <a:cubicBezTo>
                    <a:pt x="2406456" y="22304"/>
                    <a:pt x="2411347" y="34113"/>
                    <a:pt x="2411347" y="46425"/>
                  </a:cubicBezTo>
                  <a:lnTo>
                    <a:pt x="2411347" y="1565767"/>
                  </a:lnTo>
                  <a:cubicBezTo>
                    <a:pt x="2411347" y="1578080"/>
                    <a:pt x="2406456" y="1589889"/>
                    <a:pt x="2397750" y="1598595"/>
                  </a:cubicBezTo>
                  <a:cubicBezTo>
                    <a:pt x="2389043" y="1607302"/>
                    <a:pt x="2377235" y="1612193"/>
                    <a:pt x="2364922" y="1612193"/>
                  </a:cubicBezTo>
                  <a:lnTo>
                    <a:pt x="46425" y="1612193"/>
                  </a:lnTo>
                  <a:cubicBezTo>
                    <a:pt x="34113" y="1612193"/>
                    <a:pt x="22304" y="1607302"/>
                    <a:pt x="13598" y="1598595"/>
                  </a:cubicBezTo>
                  <a:cubicBezTo>
                    <a:pt x="4891" y="1589889"/>
                    <a:pt x="0" y="1578080"/>
                    <a:pt x="0" y="1565767"/>
                  </a:cubicBezTo>
                  <a:lnTo>
                    <a:pt x="0" y="46425"/>
                  </a:lnTo>
                  <a:cubicBezTo>
                    <a:pt x="0" y="34113"/>
                    <a:pt x="4891" y="22304"/>
                    <a:pt x="13598" y="13598"/>
                  </a:cubicBezTo>
                  <a:cubicBezTo>
                    <a:pt x="22304" y="4891"/>
                    <a:pt x="34113" y="0"/>
                    <a:pt x="46425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11347" cy="165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29000" y="356971"/>
            <a:ext cx="11811000" cy="2783826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sz="3200" dirty="0" smtClean="0">
              <a:solidFill>
                <a:srgbClr val="212529"/>
              </a:solidFill>
              <a:latin typeface="-apple-system"/>
            </a:endParaRPr>
          </a:p>
          <a:p>
            <a:r>
              <a:rPr lang="uk-UA" sz="3600" b="1" dirty="0" smtClean="0">
                <a:solidFill>
                  <a:srgbClr val="212529"/>
                </a:solidFill>
                <a:latin typeface="Segoe Script" panose="030B0504020000000003" pitchFamily="66" charset="0"/>
              </a:rPr>
              <a:t>Стаття </a:t>
            </a:r>
            <a:r>
              <a:rPr lang="uk-UA" sz="3600" b="1" dirty="0">
                <a:solidFill>
                  <a:srgbClr val="212529"/>
                </a:solidFill>
                <a:latin typeface="Segoe Script" panose="030B0504020000000003" pitchFamily="66" charset="0"/>
              </a:rPr>
              <a:t>59 Закону України Про освіту. Професійний розвиток та підвищення кваліфікації педагогічних і науково-педагогічних працівників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72050" y="4353298"/>
            <a:ext cx="1249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>
                <a:solidFill>
                  <a:srgbClr val="212529"/>
                </a:solidFill>
                <a:latin typeface="Bookman Old Style" panose="02050604050505020204" pitchFamily="18" charset="0"/>
              </a:rPr>
              <a:t>Професійний </a:t>
            </a:r>
            <a:r>
              <a:rPr lang="uk-UA" sz="3600" dirty="0">
                <a:solidFill>
                  <a:srgbClr val="212529"/>
                </a:solidFill>
                <a:latin typeface="Bookman Old Style" panose="02050604050505020204" pitchFamily="18" charset="0"/>
              </a:rPr>
              <a:t>розвиток педагогічних і науково-педагогічних працівників передбачає </a:t>
            </a:r>
            <a:r>
              <a:rPr lang="uk-UA" sz="3600" b="1" dirty="0">
                <a:solidFill>
                  <a:srgbClr val="212529"/>
                </a:solidFill>
                <a:latin typeface="Bookman Old Style" panose="02050604050505020204" pitchFamily="18" charset="0"/>
              </a:rPr>
              <a:t>постійну самоосвіту</a:t>
            </a:r>
            <a:r>
              <a:rPr lang="uk-UA" sz="3600" dirty="0">
                <a:solidFill>
                  <a:srgbClr val="212529"/>
                </a:solidFill>
                <a:latin typeface="Bookman Old Style" panose="02050604050505020204" pitchFamily="18" charset="0"/>
              </a:rPr>
              <a:t>, участь у програмах підвищення кваліфікації та будь-які інші види і форми професійного зростання. Заклади освіти, в яких працюють педагогічні та науково-педагогічні працівники, сприяють їхньому професійному розвитку та підвищенню кваліфікації</a:t>
            </a:r>
            <a:r>
              <a:rPr lang="uk-UA" sz="3600" dirty="0" smtClean="0">
                <a:solidFill>
                  <a:srgbClr val="212529"/>
                </a:solidFill>
                <a:latin typeface="Bookman Old Style" panose="02050604050505020204" pitchFamily="18" charset="0"/>
              </a:rPr>
              <a:t>.</a:t>
            </a:r>
            <a:endParaRPr lang="uk-UA" sz="3600" dirty="0">
              <a:solidFill>
                <a:srgbClr val="21252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3140797"/>
            <a:ext cx="4342988" cy="286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7993" y="3118539"/>
            <a:ext cx="7031073" cy="8388482"/>
          </a:xfrm>
          <a:custGeom>
            <a:avLst/>
            <a:gdLst/>
            <a:ahLst/>
            <a:cxnLst/>
            <a:rect l="l" t="t" r="r" b="b"/>
            <a:pathLst>
              <a:path w="7031073" h="8388482">
                <a:moveTo>
                  <a:pt x="0" y="0"/>
                </a:moveTo>
                <a:lnTo>
                  <a:pt x="7031074" y="0"/>
                </a:lnTo>
                <a:lnTo>
                  <a:pt x="7031074" y="8388483"/>
                </a:lnTo>
                <a:lnTo>
                  <a:pt x="0" y="8388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0997" y="-2288959"/>
            <a:ext cx="6554078" cy="7432459"/>
          </a:xfrm>
          <a:custGeom>
            <a:avLst/>
            <a:gdLst/>
            <a:ahLst/>
            <a:cxnLst/>
            <a:rect l="l" t="t" r="r" b="b"/>
            <a:pathLst>
              <a:path w="6554078" h="7432459">
                <a:moveTo>
                  <a:pt x="0" y="0"/>
                </a:moveTo>
                <a:lnTo>
                  <a:pt x="6554078" y="0"/>
                </a:lnTo>
                <a:lnTo>
                  <a:pt x="6554078" y="7432459"/>
                </a:lnTo>
                <a:lnTo>
                  <a:pt x="0" y="7432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10760">
            <a:off x="12771994" y="-2550619"/>
            <a:ext cx="5805227" cy="7459988"/>
          </a:xfrm>
          <a:custGeom>
            <a:avLst/>
            <a:gdLst/>
            <a:ahLst/>
            <a:cxnLst/>
            <a:rect l="l" t="t" r="r" b="b"/>
            <a:pathLst>
              <a:path w="5805227" h="7459988">
                <a:moveTo>
                  <a:pt x="0" y="0"/>
                </a:moveTo>
                <a:lnTo>
                  <a:pt x="5805227" y="0"/>
                </a:lnTo>
                <a:lnTo>
                  <a:pt x="5805227" y="7459987"/>
                </a:lnTo>
                <a:lnTo>
                  <a:pt x="0" y="7459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9240293" y="6574413"/>
            <a:ext cx="9380686" cy="4468618"/>
          </a:xfrm>
          <a:custGeom>
            <a:avLst/>
            <a:gdLst/>
            <a:ahLst/>
            <a:cxnLst/>
            <a:rect l="l" t="t" r="r" b="b"/>
            <a:pathLst>
              <a:path w="9380686" h="4468618">
                <a:moveTo>
                  <a:pt x="0" y="4468618"/>
                </a:moveTo>
                <a:lnTo>
                  <a:pt x="9380687" y="4468618"/>
                </a:lnTo>
                <a:lnTo>
                  <a:pt x="9380687" y="0"/>
                </a:lnTo>
                <a:lnTo>
                  <a:pt x="0" y="0"/>
                </a:lnTo>
                <a:lnTo>
                  <a:pt x="0" y="44686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60211" y="2945323"/>
            <a:ext cx="13967579" cy="4520416"/>
          </a:xfrm>
          <a:custGeom>
            <a:avLst/>
            <a:gdLst/>
            <a:ahLst/>
            <a:cxnLst/>
            <a:rect l="l" t="t" r="r" b="b"/>
            <a:pathLst>
              <a:path w="13967579" h="4520416">
                <a:moveTo>
                  <a:pt x="0" y="0"/>
                </a:moveTo>
                <a:lnTo>
                  <a:pt x="13967578" y="0"/>
                </a:lnTo>
                <a:lnTo>
                  <a:pt x="13967578" y="4520416"/>
                </a:lnTo>
                <a:lnTo>
                  <a:pt x="0" y="4520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91825" y="417321"/>
            <a:ext cx="3236618" cy="2945323"/>
          </a:xfrm>
          <a:custGeom>
            <a:avLst/>
            <a:gdLst/>
            <a:ahLst/>
            <a:cxnLst/>
            <a:rect l="l" t="t" r="r" b="b"/>
            <a:pathLst>
              <a:path w="3236618" h="2945323">
                <a:moveTo>
                  <a:pt x="0" y="0"/>
                </a:moveTo>
                <a:lnTo>
                  <a:pt x="3236618" y="0"/>
                </a:lnTo>
                <a:lnTo>
                  <a:pt x="3236618" y="2945322"/>
                </a:lnTo>
                <a:lnTo>
                  <a:pt x="0" y="2945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83610" y="7156614"/>
            <a:ext cx="10320780" cy="2101686"/>
          </a:xfrm>
          <a:custGeom>
            <a:avLst/>
            <a:gdLst/>
            <a:ahLst/>
            <a:cxnLst/>
            <a:rect l="l" t="t" r="r" b="b"/>
            <a:pathLst>
              <a:path w="10320780" h="2101686">
                <a:moveTo>
                  <a:pt x="0" y="0"/>
                </a:moveTo>
                <a:lnTo>
                  <a:pt x="10320780" y="0"/>
                </a:lnTo>
                <a:lnTo>
                  <a:pt x="10320780" y="2101686"/>
                </a:lnTo>
                <a:lnTo>
                  <a:pt x="0" y="2101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36042" y="3355821"/>
            <a:ext cx="12708874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altLang="uk-UA" sz="4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Знання</a:t>
            </a:r>
            <a:r>
              <a:rPr lang="uk-UA" altLang="uk-UA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добуті самоосвітою, дуже міцно зберігаються в пам'яті…</a:t>
            </a:r>
          </a:p>
          <a:p>
            <a:pPr algn="ctr"/>
            <a:r>
              <a:rPr lang="uk-UA" altLang="uk-UA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У процесі самоосвіти формуються індивідуальні риси особистості, виробляється індивідуальний стиль розумової </a:t>
            </a:r>
            <a:r>
              <a:rPr lang="uk-UA" altLang="uk-UA" sz="4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праці.</a:t>
            </a:r>
            <a:endParaRPr lang="uk-UA" altLang="uk-UA" sz="4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uk-UA" altLang="uk-UA" sz="4400" b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В.Сухомлинський</a:t>
            </a:r>
            <a:endParaRPr lang="uk-UA" altLang="uk-UA" sz="4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894365">
            <a:off x="-2774228" y="-3213154"/>
            <a:ext cx="6314071" cy="7204853"/>
          </a:xfrm>
          <a:custGeom>
            <a:avLst/>
            <a:gdLst/>
            <a:ahLst/>
            <a:cxnLst/>
            <a:rect l="l" t="t" r="r" b="b"/>
            <a:pathLst>
              <a:path w="6314071" h="7204853">
                <a:moveTo>
                  <a:pt x="0" y="0"/>
                </a:moveTo>
                <a:lnTo>
                  <a:pt x="6314071" y="0"/>
                </a:lnTo>
                <a:lnTo>
                  <a:pt x="6314071" y="7204853"/>
                </a:lnTo>
                <a:lnTo>
                  <a:pt x="0" y="7204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30568" y="7746090"/>
            <a:ext cx="13861920" cy="3024419"/>
          </a:xfrm>
          <a:custGeom>
            <a:avLst/>
            <a:gdLst/>
            <a:ahLst/>
            <a:cxnLst/>
            <a:rect l="l" t="t" r="r" b="b"/>
            <a:pathLst>
              <a:path w="13861920" h="3024419">
                <a:moveTo>
                  <a:pt x="0" y="0"/>
                </a:moveTo>
                <a:lnTo>
                  <a:pt x="13861920" y="0"/>
                </a:lnTo>
                <a:lnTo>
                  <a:pt x="13861920" y="3024420"/>
                </a:lnTo>
                <a:lnTo>
                  <a:pt x="0" y="302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3447" y="3086100"/>
            <a:ext cx="17234647" cy="6655613"/>
            <a:chOff x="0" y="0"/>
            <a:chExt cx="4999768" cy="19362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99768" cy="1936257"/>
            </a:xfrm>
            <a:custGeom>
              <a:avLst/>
              <a:gdLst/>
              <a:ahLst/>
              <a:cxnLst/>
              <a:rect l="l" t="t" r="r" b="b"/>
              <a:pathLst>
                <a:path w="4999768" h="1936257">
                  <a:moveTo>
                    <a:pt x="22391" y="0"/>
                  </a:moveTo>
                  <a:lnTo>
                    <a:pt x="4977377" y="0"/>
                  </a:lnTo>
                  <a:cubicBezTo>
                    <a:pt x="4983316" y="0"/>
                    <a:pt x="4989011" y="2359"/>
                    <a:pt x="4993210" y="6558"/>
                  </a:cubicBezTo>
                  <a:cubicBezTo>
                    <a:pt x="4997409" y="10757"/>
                    <a:pt x="4999768" y="16452"/>
                    <a:pt x="4999768" y="22391"/>
                  </a:cubicBezTo>
                  <a:lnTo>
                    <a:pt x="4999768" y="1913867"/>
                  </a:lnTo>
                  <a:cubicBezTo>
                    <a:pt x="4999768" y="1919805"/>
                    <a:pt x="4997409" y="1925500"/>
                    <a:pt x="4993210" y="1929699"/>
                  </a:cubicBezTo>
                  <a:cubicBezTo>
                    <a:pt x="4989011" y="1933898"/>
                    <a:pt x="4983316" y="1936257"/>
                    <a:pt x="4977377" y="1936257"/>
                  </a:cubicBezTo>
                  <a:lnTo>
                    <a:pt x="22391" y="1936257"/>
                  </a:lnTo>
                  <a:cubicBezTo>
                    <a:pt x="16452" y="1936257"/>
                    <a:pt x="10757" y="1933898"/>
                    <a:pt x="6558" y="1929699"/>
                  </a:cubicBezTo>
                  <a:cubicBezTo>
                    <a:pt x="2359" y="1925500"/>
                    <a:pt x="0" y="1919805"/>
                    <a:pt x="0" y="1913867"/>
                  </a:cubicBezTo>
                  <a:lnTo>
                    <a:pt x="0" y="22391"/>
                  </a:lnTo>
                  <a:cubicBezTo>
                    <a:pt x="0" y="16452"/>
                    <a:pt x="2359" y="10757"/>
                    <a:pt x="6558" y="6558"/>
                  </a:cubicBezTo>
                  <a:cubicBezTo>
                    <a:pt x="10757" y="2359"/>
                    <a:pt x="16452" y="0"/>
                    <a:pt x="2239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99768" cy="198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67098" y="495300"/>
            <a:ext cx="11353799" cy="2145846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50796" y="4356185"/>
            <a:ext cx="5727737" cy="3734225"/>
          </a:xfrm>
          <a:custGeom>
            <a:avLst/>
            <a:gdLst/>
            <a:ahLst/>
            <a:cxnLst/>
            <a:rect l="l" t="t" r="r" b="b"/>
            <a:pathLst>
              <a:path w="6688848" h="4958108">
                <a:moveTo>
                  <a:pt x="0" y="0"/>
                </a:moveTo>
                <a:lnTo>
                  <a:pt x="6688848" y="0"/>
                </a:lnTo>
                <a:lnTo>
                  <a:pt x="6688848" y="4958108"/>
                </a:lnTo>
                <a:lnTo>
                  <a:pt x="0" y="4958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48200" y="832223"/>
            <a:ext cx="998423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Якість освітньої системи не може бути кращою, ніж якість учителів у цій системі.</a:t>
            </a:r>
          </a:p>
          <a:p>
            <a:pPr algn="ctr"/>
            <a:r>
              <a:rPr lang="uk-UA" sz="3200" b="1" dirty="0">
                <a:solidFill>
                  <a:srgbClr val="800000"/>
                </a:solidFill>
                <a:latin typeface="Century" panose="02040604050505020304" pitchFamily="18" charset="0"/>
              </a:rPr>
              <a:t> </a:t>
            </a:r>
            <a:r>
              <a:rPr lang="uk-UA" sz="3200" b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                                             </a:t>
            </a:r>
            <a:r>
              <a:rPr lang="uk-UA" sz="3200" i="1" dirty="0" err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Андреас</a:t>
            </a:r>
            <a:r>
              <a:rPr lang="uk-UA" sz="3200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uk-UA" sz="3200" i="1" dirty="0" err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Шляйхер</a:t>
            </a:r>
            <a:endParaRPr lang="en-US" sz="3200" i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3223221"/>
            <a:ext cx="10286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Bookman Old Style" panose="02050604050505020204" pitchFamily="18" charset="0"/>
              </a:rPr>
              <a:t>Учителю-словеснику важливо знати шляхи формування й удосконалення професійної компетентності, конкретні кроки, що допоможуть проторувати власний неповторний шлях на педагогічній ниві, перейти від позиції репродуктора до </a:t>
            </a:r>
            <a:r>
              <a:rPr lang="uk-UA" sz="3200" b="1" dirty="0" smtClean="0">
                <a:latin typeface="Bookman Old Style" panose="02050604050505020204" pitchFamily="18" charset="0"/>
              </a:rPr>
              <a:t>творця, експериментатора,</a:t>
            </a:r>
            <a:r>
              <a:rPr lang="uk-UA" sz="3200" dirty="0" smtClean="0">
                <a:latin typeface="Bookman Old Style" panose="02050604050505020204" pitchFamily="18" charset="0"/>
              </a:rPr>
              <a:t> підвищити загальноосвітню, методичну, загальнокультурну, комунікативну підготовку. </a:t>
            </a:r>
          </a:p>
          <a:p>
            <a:endParaRPr lang="uk-UA" sz="3200" dirty="0" smtClean="0">
              <a:latin typeface="Bookman Old Style" panose="02050604050505020204" pitchFamily="18" charset="0"/>
            </a:endParaRPr>
          </a:p>
          <a:p>
            <a:r>
              <a:rPr lang="uk-UA" sz="3200" dirty="0" smtClean="0">
                <a:latin typeface="Bookman Old Style" panose="02050604050505020204" pitchFamily="18" charset="0"/>
              </a:rPr>
              <a:t>                                             Вікторія Сидоренко 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A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0284" y="3856779"/>
            <a:ext cx="5793302" cy="6911749"/>
          </a:xfrm>
          <a:custGeom>
            <a:avLst/>
            <a:gdLst/>
            <a:ahLst/>
            <a:cxnLst/>
            <a:rect l="l" t="t" r="r" b="b"/>
            <a:pathLst>
              <a:path w="5793302" h="6911749">
                <a:moveTo>
                  <a:pt x="0" y="0"/>
                </a:moveTo>
                <a:lnTo>
                  <a:pt x="5793302" y="0"/>
                </a:lnTo>
                <a:lnTo>
                  <a:pt x="5793302" y="6911748"/>
                </a:lnTo>
                <a:lnTo>
                  <a:pt x="0" y="6911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55579" y="504686"/>
            <a:ext cx="3236732" cy="1294693"/>
          </a:xfrm>
          <a:custGeom>
            <a:avLst/>
            <a:gdLst/>
            <a:ahLst/>
            <a:cxnLst/>
            <a:rect l="l" t="t" r="r" b="b"/>
            <a:pathLst>
              <a:path w="3236732" h="1294693">
                <a:moveTo>
                  <a:pt x="0" y="0"/>
                </a:moveTo>
                <a:lnTo>
                  <a:pt x="3236732" y="0"/>
                </a:lnTo>
                <a:lnTo>
                  <a:pt x="3236732" y="1294693"/>
                </a:lnTo>
                <a:lnTo>
                  <a:pt x="0" y="1294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3"/>
          <a:stretch/>
        </p:blipFill>
        <p:spPr>
          <a:xfrm>
            <a:off x="11201400" y="5143500"/>
            <a:ext cx="6553925" cy="3687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reeform 8"/>
          <p:cNvSpPr/>
          <p:nvPr/>
        </p:nvSpPr>
        <p:spPr>
          <a:xfrm>
            <a:off x="1569312" y="655236"/>
            <a:ext cx="13786267" cy="2172843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4038600" y="864494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e BoldCondensed"/>
              </a:rPr>
              <a:t>5 трендів, які вплинуть на освітні реформи у 2024 році</a:t>
            </a:r>
            <a:endParaRPr lang="en-US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e BoldCondensed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12" y="2971799"/>
            <a:ext cx="8793888" cy="709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730" flipV="1">
            <a:off x="8139916" y="6253394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3"/>
                </a:moveTo>
                <a:lnTo>
                  <a:pt x="13174523" y="6275863"/>
                </a:lnTo>
                <a:lnTo>
                  <a:pt x="13174523" y="0"/>
                </a:lnTo>
                <a:lnTo>
                  <a:pt x="0" y="0"/>
                </a:lnTo>
                <a:lnTo>
                  <a:pt x="0" y="62758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1264">
            <a:off x="-846371" y="-575062"/>
            <a:ext cx="6705706" cy="8000300"/>
          </a:xfrm>
          <a:custGeom>
            <a:avLst/>
            <a:gdLst/>
            <a:ahLst/>
            <a:cxnLst/>
            <a:rect l="l" t="t" r="r" b="b"/>
            <a:pathLst>
              <a:path w="6705706" h="8000300">
                <a:moveTo>
                  <a:pt x="0" y="0"/>
                </a:moveTo>
                <a:lnTo>
                  <a:pt x="6705707" y="0"/>
                </a:lnTo>
                <a:lnTo>
                  <a:pt x="6705707" y="8000301"/>
                </a:lnTo>
                <a:lnTo>
                  <a:pt x="0" y="80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356971"/>
            <a:ext cx="11868561" cy="9930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730" flipV="1">
            <a:off x="8139916" y="6253394"/>
            <a:ext cx="13174523" cy="6275864"/>
          </a:xfrm>
          <a:custGeom>
            <a:avLst/>
            <a:gdLst/>
            <a:ahLst/>
            <a:cxnLst/>
            <a:rect l="l" t="t" r="r" b="b"/>
            <a:pathLst>
              <a:path w="13174523" h="6275864">
                <a:moveTo>
                  <a:pt x="0" y="6275863"/>
                </a:moveTo>
                <a:lnTo>
                  <a:pt x="13174523" y="6275863"/>
                </a:lnTo>
                <a:lnTo>
                  <a:pt x="13174523" y="0"/>
                </a:lnTo>
                <a:lnTo>
                  <a:pt x="0" y="0"/>
                </a:lnTo>
                <a:lnTo>
                  <a:pt x="0" y="62758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1264">
            <a:off x="-846371" y="-575062"/>
            <a:ext cx="6705706" cy="8000300"/>
          </a:xfrm>
          <a:custGeom>
            <a:avLst/>
            <a:gdLst/>
            <a:ahLst/>
            <a:cxnLst/>
            <a:rect l="l" t="t" r="r" b="b"/>
            <a:pathLst>
              <a:path w="6705706" h="8000300">
                <a:moveTo>
                  <a:pt x="0" y="0"/>
                </a:moveTo>
                <a:lnTo>
                  <a:pt x="6705707" y="0"/>
                </a:lnTo>
                <a:lnTo>
                  <a:pt x="6705707" y="8000301"/>
                </a:lnTo>
                <a:lnTo>
                  <a:pt x="0" y="80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-6724"/>
            <a:ext cx="110109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5252" y="4266432"/>
            <a:ext cx="8093257" cy="2020067"/>
            <a:chOff x="0" y="0"/>
            <a:chExt cx="2319410" cy="51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410" cy="514961"/>
            </a:xfrm>
            <a:custGeom>
              <a:avLst/>
              <a:gdLst/>
              <a:ahLst/>
              <a:cxnLst/>
              <a:rect l="l" t="t" r="r" b="b"/>
              <a:pathLst>
                <a:path w="2319410" h="514961">
                  <a:moveTo>
                    <a:pt x="50021" y="0"/>
                  </a:moveTo>
                  <a:lnTo>
                    <a:pt x="2269389" y="0"/>
                  </a:lnTo>
                  <a:cubicBezTo>
                    <a:pt x="2297014" y="0"/>
                    <a:pt x="2319410" y="22395"/>
                    <a:pt x="2319410" y="50021"/>
                  </a:cubicBezTo>
                  <a:lnTo>
                    <a:pt x="2319410" y="464939"/>
                  </a:lnTo>
                  <a:cubicBezTo>
                    <a:pt x="2319410" y="492565"/>
                    <a:pt x="2297014" y="514961"/>
                    <a:pt x="2269389" y="514961"/>
                  </a:cubicBezTo>
                  <a:lnTo>
                    <a:pt x="50021" y="514961"/>
                  </a:lnTo>
                  <a:cubicBezTo>
                    <a:pt x="22395" y="514961"/>
                    <a:pt x="0" y="492565"/>
                    <a:pt x="0" y="464939"/>
                  </a:cubicBezTo>
                  <a:lnTo>
                    <a:pt x="0" y="50021"/>
                  </a:lnTo>
                  <a:cubicBezTo>
                    <a:pt x="0" y="22395"/>
                    <a:pt x="22395" y="0"/>
                    <a:pt x="50021" y="0"/>
                  </a:cubicBezTo>
                  <a:close/>
                </a:path>
              </a:pathLst>
            </a:custGeom>
            <a:solidFill>
              <a:srgbClr val="FCFDFF"/>
            </a:solidFill>
          </p:spPr>
          <p:txBody>
            <a:bodyPr/>
            <a:lstStyle/>
            <a:p>
              <a:pPr lvl="0" algn="just"/>
              <a:r>
                <a:rPr lang="uk-UA" sz="2000" b="1" dirty="0" smtClean="0">
                  <a:latin typeface="Bookman Old Style" panose="02050604050505020204" pitchFamily="18" charset="0"/>
                </a:rPr>
                <a:t>Професійна самоосвіта педагога </a:t>
              </a:r>
              <a:r>
                <a:rPr lang="uk-UA" sz="2000" dirty="0" smtClean="0">
                  <a:latin typeface="Bookman Old Style" panose="02050604050505020204" pitchFamily="18" charset="0"/>
                </a:rPr>
                <a:t>- </a:t>
              </a:r>
              <a:r>
                <a:rPr lang="uk-UA" sz="2000" dirty="0">
                  <a:latin typeface="Bookman Old Style" panose="02050604050505020204" pitchFamily="18" charset="0"/>
                  <a:ea typeface="Verdana"/>
                  <a:cs typeface="Verdana"/>
                  <a:sym typeface="Verdana"/>
                </a:rPr>
                <a:t>свідома діяльність з удосконалення своєї особистості як фахівця: адаптування своїх індивідуально неповторних якостей до вимог педагогічної діяльності, постійне підвищення професійної компетентності та неперервне вдосконалення якостей своєї особистості.</a:t>
              </a:r>
              <a:endParaRPr lang="uk-UA" sz="2000" dirty="0">
                <a:latin typeface="Bookman Old Style" panose="02050604050505020204" pitchFamily="18" charset="0"/>
              </a:endParaRPr>
            </a:p>
            <a:p>
              <a:endParaRPr lang="uk-UA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19410" cy="562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830176">
            <a:off x="-2606590" y="-1165920"/>
            <a:ext cx="7315200" cy="3045783"/>
          </a:xfrm>
          <a:custGeom>
            <a:avLst/>
            <a:gdLst/>
            <a:ahLst/>
            <a:cxnLst/>
            <a:rect l="l" t="t" r="r" b="b"/>
            <a:pathLst>
              <a:path w="7315200" h="3045783">
                <a:moveTo>
                  <a:pt x="0" y="0"/>
                </a:moveTo>
                <a:lnTo>
                  <a:pt x="7315200" y="0"/>
                </a:lnTo>
                <a:lnTo>
                  <a:pt x="7315200" y="3045783"/>
                </a:lnTo>
                <a:lnTo>
                  <a:pt x="0" y="3045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57956">
            <a:off x="13796232" y="5477871"/>
            <a:ext cx="6314071" cy="7204853"/>
          </a:xfrm>
          <a:custGeom>
            <a:avLst/>
            <a:gdLst/>
            <a:ahLst/>
            <a:cxnLst/>
            <a:rect l="l" t="t" r="r" b="b"/>
            <a:pathLst>
              <a:path w="6314071" h="7204853">
                <a:moveTo>
                  <a:pt x="0" y="0"/>
                </a:moveTo>
                <a:lnTo>
                  <a:pt x="6314071" y="0"/>
                </a:lnTo>
                <a:lnTo>
                  <a:pt x="6314071" y="7204853"/>
                </a:lnTo>
                <a:lnTo>
                  <a:pt x="0" y="7204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7800" y="856646"/>
            <a:ext cx="14041725" cy="2206088"/>
          </a:xfrm>
          <a:custGeom>
            <a:avLst/>
            <a:gdLst/>
            <a:ahLst/>
            <a:cxnLst/>
            <a:rect l="l" t="t" r="r" b="b"/>
            <a:pathLst>
              <a:path w="11785862" h="2528603">
                <a:moveTo>
                  <a:pt x="0" y="0"/>
                </a:moveTo>
                <a:lnTo>
                  <a:pt x="11785862" y="0"/>
                </a:lnTo>
                <a:lnTo>
                  <a:pt x="11785862" y="2528603"/>
                </a:lnTo>
                <a:lnTo>
                  <a:pt x="0" y="25286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09883" y="4601918"/>
            <a:ext cx="712779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endParaRPr lang="en-US" sz="2400" dirty="0">
              <a:solidFill>
                <a:srgbClr val="675D50"/>
              </a:solidFill>
              <a:latin typeface="Glacial Indifference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04800" y="6759744"/>
            <a:ext cx="8617306" cy="2955755"/>
            <a:chOff x="0" y="0"/>
            <a:chExt cx="2319410" cy="514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19410" cy="514961"/>
            </a:xfrm>
            <a:custGeom>
              <a:avLst/>
              <a:gdLst/>
              <a:ahLst/>
              <a:cxnLst/>
              <a:rect l="l" t="t" r="r" b="b"/>
              <a:pathLst>
                <a:path w="2319410" h="514961">
                  <a:moveTo>
                    <a:pt x="50021" y="0"/>
                  </a:moveTo>
                  <a:lnTo>
                    <a:pt x="2269389" y="0"/>
                  </a:lnTo>
                  <a:cubicBezTo>
                    <a:pt x="2297014" y="0"/>
                    <a:pt x="2319410" y="22395"/>
                    <a:pt x="2319410" y="50021"/>
                  </a:cubicBezTo>
                  <a:lnTo>
                    <a:pt x="2319410" y="464939"/>
                  </a:lnTo>
                  <a:cubicBezTo>
                    <a:pt x="2319410" y="492565"/>
                    <a:pt x="2297014" y="514961"/>
                    <a:pt x="2269389" y="514961"/>
                  </a:cubicBezTo>
                  <a:lnTo>
                    <a:pt x="50021" y="514961"/>
                  </a:lnTo>
                  <a:cubicBezTo>
                    <a:pt x="22395" y="514961"/>
                    <a:pt x="0" y="492565"/>
                    <a:pt x="0" y="464939"/>
                  </a:cubicBezTo>
                  <a:lnTo>
                    <a:pt x="0" y="50021"/>
                  </a:lnTo>
                  <a:cubicBezTo>
                    <a:pt x="0" y="22395"/>
                    <a:pt x="22395" y="0"/>
                    <a:pt x="5002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319410" cy="562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7822" y="7012201"/>
            <a:ext cx="8188978" cy="255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2"/>
              </a:lnSpc>
            </a:pPr>
            <a:r>
              <a:rPr lang="uk-UA" sz="2000" dirty="0">
                <a:latin typeface="Bookman Old Style" panose="02050604050505020204" pitchFamily="18" charset="0"/>
              </a:rPr>
              <a:t>Ніколи не залишайте Вашої самоосвітньої роботи і не забувайте, що, скільки б Ви не вчились, скільки б не знали, знанням та освіті немає ні кордонів, ні </a:t>
            </a:r>
            <a:r>
              <a:rPr lang="uk-UA" sz="2000" dirty="0" smtClean="0">
                <a:latin typeface="Bookman Old Style" panose="02050604050505020204" pitchFamily="18" charset="0"/>
              </a:rPr>
              <a:t>меж (М.О</a:t>
            </a:r>
            <a:r>
              <a:rPr lang="uk-UA" sz="2000" dirty="0">
                <a:latin typeface="Bookman Old Style" panose="02050604050505020204" pitchFamily="18" charset="0"/>
              </a:rPr>
              <a:t>. </a:t>
            </a:r>
            <a:r>
              <a:rPr lang="uk-UA" sz="2000" dirty="0" err="1" smtClean="0">
                <a:latin typeface="Bookman Old Style" panose="02050604050505020204" pitchFamily="18" charset="0"/>
              </a:rPr>
              <a:t>Рубакін</a:t>
            </a:r>
            <a:r>
              <a:rPr lang="uk-UA" sz="2000" dirty="0" smtClean="0">
                <a:latin typeface="Bookman Old Style" panose="02050604050505020204" pitchFamily="18" charset="0"/>
              </a:rPr>
              <a:t>).</a:t>
            </a:r>
          </a:p>
          <a:p>
            <a:pPr algn="just">
              <a:lnSpc>
                <a:spcPts val="2472"/>
              </a:lnSpc>
            </a:pP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>
                <a:latin typeface="Bookman Old Style" panose="02050604050505020204" pitchFamily="18" charset="0"/>
              </a:rPr>
              <a:t>Завжди пам’ятайте слова </a:t>
            </a:r>
            <a:r>
              <a:rPr lang="uk-UA" sz="2000" dirty="0" err="1">
                <a:latin typeface="Bookman Old Style" panose="02050604050505020204" pitchFamily="18" charset="0"/>
              </a:rPr>
              <a:t>Джимі</a:t>
            </a:r>
            <a:r>
              <a:rPr lang="uk-UA" sz="2000" dirty="0">
                <a:latin typeface="Bookman Old Style" panose="02050604050505020204" pitchFamily="18" charset="0"/>
              </a:rPr>
              <a:t> Рона, всесвітньо відомого філософа бізнесу, який розробляв стратегії діяльності </a:t>
            </a:r>
            <a:r>
              <a:rPr lang="en-US" sz="2000" dirty="0">
                <a:latin typeface="Bookman Old Style" panose="02050604050505020204" pitchFamily="18" charset="0"/>
              </a:rPr>
              <a:t>Coca-Cola, I.B.M., Xerox, General Motors </a:t>
            </a:r>
            <a:r>
              <a:rPr lang="uk-UA" sz="2000" dirty="0">
                <a:latin typeface="Bookman Old Style" panose="02050604050505020204" pitchFamily="18" charset="0"/>
              </a:rPr>
              <a:t>і був особистим бізнес-тренером Білла Гейтса: </a:t>
            </a:r>
            <a:r>
              <a:rPr lang="uk-UA" sz="2000" b="1" dirty="0">
                <a:latin typeface="Bookman Old Style" panose="02050604050505020204" pitchFamily="18" charset="0"/>
              </a:rPr>
              <a:t>«Формальна освіта допоможе вам вижити, а самоосвіта приведе вас до </a:t>
            </a:r>
            <a:r>
              <a:rPr lang="uk-UA" sz="2000" b="1" dirty="0" smtClean="0">
                <a:latin typeface="Bookman Old Style" panose="02050604050505020204" pitchFamily="18" charset="0"/>
              </a:rPr>
              <a:t>успіху».</a:t>
            </a:r>
            <a:endParaRPr lang="en-US" sz="2000" b="1" dirty="0">
              <a:solidFill>
                <a:srgbClr val="675D5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801344" y="4366928"/>
            <a:ext cx="7893406" cy="2264892"/>
            <a:chOff x="0" y="0"/>
            <a:chExt cx="2319410" cy="5149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9410" cy="514961"/>
            </a:xfrm>
            <a:custGeom>
              <a:avLst/>
              <a:gdLst/>
              <a:ahLst/>
              <a:cxnLst/>
              <a:rect l="l" t="t" r="r" b="b"/>
              <a:pathLst>
                <a:path w="2319410" h="514961">
                  <a:moveTo>
                    <a:pt x="50021" y="0"/>
                  </a:moveTo>
                  <a:lnTo>
                    <a:pt x="2269389" y="0"/>
                  </a:lnTo>
                  <a:cubicBezTo>
                    <a:pt x="2297014" y="0"/>
                    <a:pt x="2319410" y="22395"/>
                    <a:pt x="2319410" y="50021"/>
                  </a:cubicBezTo>
                  <a:lnTo>
                    <a:pt x="2319410" y="464939"/>
                  </a:lnTo>
                  <a:cubicBezTo>
                    <a:pt x="2319410" y="492565"/>
                    <a:pt x="2297014" y="514961"/>
                    <a:pt x="2269389" y="514961"/>
                  </a:cubicBezTo>
                  <a:lnTo>
                    <a:pt x="50021" y="514961"/>
                  </a:lnTo>
                  <a:cubicBezTo>
                    <a:pt x="22395" y="514961"/>
                    <a:pt x="0" y="492565"/>
                    <a:pt x="0" y="464939"/>
                  </a:cubicBezTo>
                  <a:lnTo>
                    <a:pt x="0" y="50021"/>
                  </a:lnTo>
                  <a:cubicBezTo>
                    <a:pt x="0" y="22395"/>
                    <a:pt x="22395" y="0"/>
                    <a:pt x="5002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319410" cy="562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043546" y="4466667"/>
            <a:ext cx="7406254" cy="1910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2"/>
              </a:lnSpc>
            </a:pPr>
            <a:r>
              <a:rPr lang="uk-UA" sz="2000" dirty="0">
                <a:latin typeface="Bookman Old Style" panose="02050604050505020204" pitchFamily="18" charset="0"/>
              </a:rPr>
              <a:t>Самоосвіта – це безперервний процес саморозвитку та самовдосконалення педагогів. </a:t>
            </a:r>
            <a:r>
              <a:rPr lang="uk-UA" sz="2000" b="1" dirty="0">
                <a:latin typeface="Bookman Old Style" panose="02050604050505020204" pitchFamily="18" charset="0"/>
              </a:rPr>
              <a:t>Самоосвіта вчителя є основною формою підвищення професійної педагогічної компетентності</a:t>
            </a:r>
            <a:r>
              <a:rPr lang="uk-UA" sz="2000" dirty="0">
                <a:latin typeface="Bookman Old Style" panose="02050604050505020204" pitchFamily="18" charset="0"/>
              </a:rPr>
              <a:t>, яка складається з удосконалення знань та узагальнення педагогічного досвіду шляхом цілеспрямованої самоосвітньої роботи</a:t>
            </a:r>
            <a:r>
              <a:rPr lang="uk-UA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solidFill>
                <a:srgbClr val="675D5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361725" y="6912223"/>
            <a:ext cx="8772644" cy="3031955"/>
            <a:chOff x="0" y="0"/>
            <a:chExt cx="2319410" cy="5149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19410" cy="514961"/>
            </a:xfrm>
            <a:custGeom>
              <a:avLst/>
              <a:gdLst/>
              <a:ahLst/>
              <a:cxnLst/>
              <a:rect l="l" t="t" r="r" b="b"/>
              <a:pathLst>
                <a:path w="2319410" h="514961">
                  <a:moveTo>
                    <a:pt x="50021" y="0"/>
                  </a:moveTo>
                  <a:lnTo>
                    <a:pt x="2269389" y="0"/>
                  </a:lnTo>
                  <a:cubicBezTo>
                    <a:pt x="2297014" y="0"/>
                    <a:pt x="2319410" y="22395"/>
                    <a:pt x="2319410" y="50021"/>
                  </a:cubicBezTo>
                  <a:lnTo>
                    <a:pt x="2319410" y="464939"/>
                  </a:lnTo>
                  <a:cubicBezTo>
                    <a:pt x="2319410" y="492565"/>
                    <a:pt x="2297014" y="514961"/>
                    <a:pt x="2269389" y="514961"/>
                  </a:cubicBezTo>
                  <a:lnTo>
                    <a:pt x="50021" y="514961"/>
                  </a:lnTo>
                  <a:cubicBezTo>
                    <a:pt x="22395" y="514961"/>
                    <a:pt x="0" y="492565"/>
                    <a:pt x="0" y="464939"/>
                  </a:cubicBezTo>
                  <a:lnTo>
                    <a:pt x="0" y="50021"/>
                  </a:lnTo>
                  <a:cubicBezTo>
                    <a:pt x="0" y="22395"/>
                    <a:pt x="22395" y="0"/>
                    <a:pt x="5002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319410" cy="562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556394" y="7060532"/>
            <a:ext cx="8198206" cy="254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2"/>
              </a:lnSpc>
            </a:pPr>
            <a:r>
              <a:rPr lang="uk-UA" sz="2000" dirty="0">
                <a:latin typeface="Bookman Old Style" panose="02050604050505020204" pitchFamily="18" charset="0"/>
              </a:rPr>
              <a:t>В. Сухомлинський вважав, що джерелом і рушійною силою самоосвітньої діяльності вчителя є потреба в знаннях: «Знати більше, ніж я знаю сьогодні». Неодноразово він наголошував: «Учень має бачити в учителеві розумну, знаючу, думаючу, закохану в знання людину. </a:t>
            </a:r>
            <a:r>
              <a:rPr lang="uk-UA" sz="2000" b="1" dirty="0">
                <a:latin typeface="Bookman Old Style" panose="02050604050505020204" pitchFamily="18" charset="0"/>
              </a:rPr>
              <a:t>Чим глибші знання, чим ширший кругозір, ширша всебічна наукова освіченість учителя, тим більшою мірою він не тільки вчитель, а й вихователь».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910021"/>
            <a:ext cx="13622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Безумство – діяти по-старому і чекати на нові результати.</a:t>
            </a:r>
          </a:p>
          <a:p>
            <a:pPr algn="ctr"/>
            <a:r>
              <a:rPr lang="uk-UA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         А. </a:t>
            </a:r>
            <a:r>
              <a:rPr lang="uk-UA" sz="4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Енштейн</a:t>
            </a:r>
            <a:endParaRPr lang="uk-UA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1533" y="495299"/>
            <a:ext cx="10990267" cy="2057401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8510475"/>
            <a:ext cx="10620693" cy="2317242"/>
          </a:xfrm>
          <a:custGeom>
            <a:avLst/>
            <a:gdLst/>
            <a:ahLst/>
            <a:cxnLst/>
            <a:rect l="l" t="t" r="r" b="b"/>
            <a:pathLst>
              <a:path w="10620693" h="2317242">
                <a:moveTo>
                  <a:pt x="0" y="0"/>
                </a:moveTo>
                <a:lnTo>
                  <a:pt x="10620693" y="0"/>
                </a:lnTo>
                <a:lnTo>
                  <a:pt x="10620693" y="2317242"/>
                </a:lnTo>
                <a:lnTo>
                  <a:pt x="0" y="231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73297" y="-839647"/>
            <a:ext cx="3181671" cy="4768171"/>
          </a:xfrm>
          <a:custGeom>
            <a:avLst/>
            <a:gdLst/>
            <a:ahLst/>
            <a:cxnLst/>
            <a:rect l="l" t="t" r="r" b="b"/>
            <a:pathLst>
              <a:path w="3181671" h="4768171">
                <a:moveTo>
                  <a:pt x="0" y="0"/>
                </a:moveTo>
                <a:lnTo>
                  <a:pt x="3181670" y="0"/>
                </a:lnTo>
                <a:lnTo>
                  <a:pt x="3181670" y="4768171"/>
                </a:lnTo>
                <a:lnTo>
                  <a:pt x="0" y="4768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334000" y="1143049"/>
            <a:ext cx="881814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 сфер діяльності учителя</a:t>
            </a:r>
            <a:endParaRPr lang="en-US" sz="44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619714" y="2929968"/>
            <a:ext cx="17820685" cy="6963031"/>
            <a:chOff x="0" y="0"/>
            <a:chExt cx="4180114" cy="1546979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4180114" cy="1546979"/>
            </a:xfrm>
            <a:custGeom>
              <a:avLst/>
              <a:gdLst/>
              <a:ahLst/>
              <a:cxnLst/>
              <a:rect l="l" t="t" r="r" b="b"/>
              <a:pathLst>
                <a:path w="4180114" h="1546979">
                  <a:moveTo>
                    <a:pt x="26781" y="0"/>
                  </a:moveTo>
                  <a:lnTo>
                    <a:pt x="4153333" y="0"/>
                  </a:lnTo>
                  <a:cubicBezTo>
                    <a:pt x="4168124" y="0"/>
                    <a:pt x="4180114" y="11990"/>
                    <a:pt x="4180114" y="26781"/>
                  </a:cubicBezTo>
                  <a:lnTo>
                    <a:pt x="4180114" y="1520198"/>
                  </a:lnTo>
                  <a:cubicBezTo>
                    <a:pt x="4180114" y="1527301"/>
                    <a:pt x="4177293" y="1534113"/>
                    <a:pt x="4172270" y="1539135"/>
                  </a:cubicBezTo>
                  <a:cubicBezTo>
                    <a:pt x="4167248" y="1544158"/>
                    <a:pt x="4160436" y="1546979"/>
                    <a:pt x="4153333" y="1546979"/>
                  </a:cubicBezTo>
                  <a:lnTo>
                    <a:pt x="26781" y="1546979"/>
                  </a:lnTo>
                  <a:cubicBezTo>
                    <a:pt x="11990" y="1546979"/>
                    <a:pt x="0" y="1534989"/>
                    <a:pt x="0" y="1520198"/>
                  </a:cubicBezTo>
                  <a:lnTo>
                    <a:pt x="0" y="26781"/>
                  </a:lnTo>
                  <a:cubicBezTo>
                    <a:pt x="0" y="11990"/>
                    <a:pt x="11990" y="0"/>
                    <a:pt x="2678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47625"/>
              <a:ext cx="4180114" cy="1594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62000" y="3444683"/>
            <a:ext cx="16535400" cy="588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А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</a:t>
            </a:r>
            <a:r>
              <a:rPr lang="uk-UA" sz="3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Навчання учнів предметів</a:t>
            </a:r>
          </a:p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Б </a:t>
            </a:r>
            <a:r>
              <a:rPr lang="uk-UA" sz="3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Партнерська взаємодія з учасниками освітнього процесу</a:t>
            </a:r>
          </a:p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В 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Участь в організації здорового, безпечного, розвивального, інклюзивного освітнього середовища</a:t>
            </a:r>
          </a:p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Г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</a:t>
            </a:r>
            <a:r>
              <a:rPr lang="uk-UA" sz="3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Управління освітнім процесом</a:t>
            </a:r>
          </a:p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Д</a:t>
            </a:r>
            <a:r>
              <a:rPr lang="uk-UA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</a:t>
            </a:r>
            <a:r>
              <a:rPr lang="uk-UA" sz="3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Безперервний професійний розвиток</a:t>
            </a:r>
            <a:endParaRPr lang="uk-UA" sz="3600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8187" y="489134"/>
            <a:ext cx="13031625" cy="2656745"/>
          </a:xfrm>
          <a:custGeom>
            <a:avLst/>
            <a:gdLst/>
            <a:ahLst/>
            <a:cxnLst/>
            <a:rect l="l" t="t" r="r" b="b"/>
            <a:pathLst>
              <a:path w="10127660" h="2172843">
                <a:moveTo>
                  <a:pt x="0" y="0"/>
                </a:moveTo>
                <a:lnTo>
                  <a:pt x="10127660" y="0"/>
                </a:lnTo>
                <a:lnTo>
                  <a:pt x="10127660" y="2172844"/>
                </a:lnTo>
                <a:lnTo>
                  <a:pt x="0" y="2172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8510475"/>
            <a:ext cx="10620693" cy="2317242"/>
          </a:xfrm>
          <a:custGeom>
            <a:avLst/>
            <a:gdLst/>
            <a:ahLst/>
            <a:cxnLst/>
            <a:rect l="l" t="t" r="r" b="b"/>
            <a:pathLst>
              <a:path w="10620693" h="2317242">
                <a:moveTo>
                  <a:pt x="0" y="0"/>
                </a:moveTo>
                <a:lnTo>
                  <a:pt x="10620693" y="0"/>
                </a:lnTo>
                <a:lnTo>
                  <a:pt x="10620693" y="2317242"/>
                </a:lnTo>
                <a:lnTo>
                  <a:pt x="0" y="231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73297" y="-839647"/>
            <a:ext cx="3181671" cy="4768171"/>
          </a:xfrm>
          <a:custGeom>
            <a:avLst/>
            <a:gdLst/>
            <a:ahLst/>
            <a:cxnLst/>
            <a:rect l="l" t="t" r="r" b="b"/>
            <a:pathLst>
              <a:path w="3181671" h="4768171">
                <a:moveTo>
                  <a:pt x="0" y="0"/>
                </a:moveTo>
                <a:lnTo>
                  <a:pt x="3181670" y="0"/>
                </a:lnTo>
                <a:lnTo>
                  <a:pt x="3181670" y="4768171"/>
                </a:lnTo>
                <a:lnTo>
                  <a:pt x="0" y="4768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3843" y="3363110"/>
            <a:ext cx="16110757" cy="5919004"/>
            <a:chOff x="0" y="0"/>
            <a:chExt cx="4180114" cy="1546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0114" cy="1546979"/>
            </a:xfrm>
            <a:custGeom>
              <a:avLst/>
              <a:gdLst/>
              <a:ahLst/>
              <a:cxnLst/>
              <a:rect l="l" t="t" r="r" b="b"/>
              <a:pathLst>
                <a:path w="4180114" h="1546979">
                  <a:moveTo>
                    <a:pt x="26781" y="0"/>
                  </a:moveTo>
                  <a:lnTo>
                    <a:pt x="4153333" y="0"/>
                  </a:lnTo>
                  <a:cubicBezTo>
                    <a:pt x="4168124" y="0"/>
                    <a:pt x="4180114" y="11990"/>
                    <a:pt x="4180114" y="26781"/>
                  </a:cubicBezTo>
                  <a:lnTo>
                    <a:pt x="4180114" y="1520198"/>
                  </a:lnTo>
                  <a:cubicBezTo>
                    <a:pt x="4180114" y="1527301"/>
                    <a:pt x="4177293" y="1534113"/>
                    <a:pt x="4172270" y="1539135"/>
                  </a:cubicBezTo>
                  <a:cubicBezTo>
                    <a:pt x="4167248" y="1544158"/>
                    <a:pt x="4160436" y="1546979"/>
                    <a:pt x="4153333" y="1546979"/>
                  </a:cubicBezTo>
                  <a:lnTo>
                    <a:pt x="26781" y="1546979"/>
                  </a:lnTo>
                  <a:cubicBezTo>
                    <a:pt x="11990" y="1546979"/>
                    <a:pt x="0" y="1534989"/>
                    <a:pt x="0" y="1520198"/>
                  </a:cubicBezTo>
                  <a:lnTo>
                    <a:pt x="0" y="26781"/>
                  </a:lnTo>
                  <a:cubicBezTo>
                    <a:pt x="0" y="11990"/>
                    <a:pt x="11990" y="0"/>
                    <a:pt x="26781" y="0"/>
                  </a:cubicBezTo>
                  <a:close/>
                </a:path>
              </a:pathLst>
            </a:custGeom>
            <a:solidFill>
              <a:srgbClr val="FCFD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80114" cy="1594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5489526" y="356971"/>
            <a:ext cx="3358644" cy="1343458"/>
          </a:xfrm>
          <a:custGeom>
            <a:avLst/>
            <a:gdLst/>
            <a:ahLst/>
            <a:cxnLst/>
            <a:rect l="l" t="t" r="r" b="b"/>
            <a:pathLst>
              <a:path w="3358644" h="1343458">
                <a:moveTo>
                  <a:pt x="0" y="0"/>
                </a:moveTo>
                <a:lnTo>
                  <a:pt x="3358644" y="0"/>
                </a:lnTo>
                <a:lnTo>
                  <a:pt x="3358644" y="1343458"/>
                </a:lnTo>
                <a:lnTo>
                  <a:pt x="0" y="1343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19400" y="1182698"/>
            <a:ext cx="12954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altLang="ru-RU" sz="4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Професійний стандарт вчителя </a:t>
            </a:r>
            <a:r>
              <a:rPr lang="uk-UA" alt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визначає:</a:t>
            </a:r>
            <a:endParaRPr lang="en-US" sz="4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4404836"/>
            <a:ext cx="1516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обсяг </a:t>
            </a:r>
            <a:r>
              <a:rPr lang="uk-UA" altLang="ru-RU" sz="4400" b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altLang="ru-RU" sz="4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  <a:endParaRPr lang="ru-RU" altLang="ru-RU" sz="4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altLang="ru-RU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знання, уміння, навички в розрізі кваліфікаційних </a:t>
            </a:r>
            <a:r>
              <a:rPr lang="uk-UA" altLang="ru-RU" sz="4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категорій;</a:t>
            </a:r>
            <a:endParaRPr lang="ru-RU" altLang="ru-RU" sz="4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4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траєкторію кожної </a:t>
            </a:r>
            <a:r>
              <a:rPr lang="uk-UA" altLang="ru-RU" sz="4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компетентності.</a:t>
            </a:r>
            <a:endParaRPr lang="ru-RU" altLang="ru-RU" sz="4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219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872</Words>
  <Application>Microsoft Office PowerPoint</Application>
  <PresentationFormat>Произвольный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Century</vt:lpstr>
      <vt:lpstr>Bookman Old Style</vt:lpstr>
      <vt:lpstr>Glacial Indifference</vt:lpstr>
      <vt:lpstr>Verdana</vt:lpstr>
      <vt:lpstr>Calibri</vt:lpstr>
      <vt:lpstr>Wingdings</vt:lpstr>
      <vt:lpstr>Segoe Script</vt:lpstr>
      <vt:lpstr>Arial</vt:lpstr>
      <vt:lpstr>Brice BoldCondensed</vt:lpstr>
      <vt:lpstr>Times New Roman</vt:lpstr>
      <vt:lpstr>-apple-system</vt:lpstr>
      <vt:lpstr>Glacial Indifference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Modern Thesis Defense Presentation</dc:title>
  <cp:lastModifiedBy>1</cp:lastModifiedBy>
  <cp:revision>76</cp:revision>
  <cp:lastPrinted>2024-02-01T14:09:57Z</cp:lastPrinted>
  <dcterms:created xsi:type="dcterms:W3CDTF">2006-08-16T00:00:00Z</dcterms:created>
  <dcterms:modified xsi:type="dcterms:W3CDTF">2024-02-12T09:24:17Z</dcterms:modified>
  <dc:identifier>DAF6OW7r89E</dc:identifier>
</cp:coreProperties>
</file>